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6" r:id="rId10"/>
    <p:sldId id="267" r:id="rId11"/>
    <p:sldId id="268" r:id="rId12"/>
    <p:sldId id="263" r:id="rId13"/>
    <p:sldId id="264" r:id="rId14"/>
  </p:sldIdLst>
  <p:sldSz cx="18288000" cy="10287000"/>
  <p:notesSz cx="6858000" cy="9144000"/>
  <p:embeddedFontLst>
    <p:embeddedFont>
      <p:font typeface="Aleo Black" pitchFamily="2" charset="0"/>
      <p:bold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 Bold" panose="020B0604020202020204" charset="0"/>
      <p:regular r:id="rId21"/>
    </p:embeddedFont>
    <p:embeddedFont>
      <p:font typeface="Mont Bold Italics" panose="020B0604020202020204" charset="0"/>
      <p:regular r:id="rId22"/>
    </p:embeddedFont>
    <p:embeddedFont>
      <p:font typeface="Open Sans ExtraBold" pitchFamily="2" charset="0"/>
      <p:bold r:id="rId23"/>
      <p:boldItalic r:id="rId24"/>
    </p:embeddedFont>
    <p:embeddedFont>
      <p:font typeface="Open Sans SemiCondensed ExtraBo" pitchFamily="2" charset="0"/>
      <p:bold r:id="rId25"/>
      <p:boldItalic r:id="rId26"/>
    </p:embeddedFont>
    <p:embeddedFont>
      <p:font typeface="Raleway" pitchFamily="2" charset="0"/>
      <p:regular r:id="rId27"/>
      <p:bold r:id="rId28"/>
      <p:italic r:id="rId29"/>
      <p:boldItalic r:id="rId30"/>
    </p:embeddedFont>
    <p:embeddedFont>
      <p:font typeface="Raleway Bold" charset="0"/>
      <p:regular r:id="rId31"/>
    </p:embeddedFont>
    <p:embeddedFont>
      <p:font typeface="Roboto Bk" pitchFamily="2" charset="0"/>
      <p:regular r:id="rId32"/>
      <p:italic r:id="rId33"/>
    </p:embeddedFont>
    <p:embeddedFont>
      <p:font typeface="Segoe UI Black" panose="020B0A02040204020203" pitchFamily="34" charset="0"/>
      <p:bold r:id="rId34"/>
      <p:boldItalic r:id="rId35"/>
    </p:embeddedFont>
    <p:embeddedFont>
      <p:font typeface="Sitka Text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ji" initials="P" lastIdx="2" clrIdx="0">
    <p:extLst>
      <p:ext uri="{19B8F6BF-5375-455C-9EA6-DF929625EA0E}">
        <p15:presenceInfo xmlns:p15="http://schemas.microsoft.com/office/powerpoint/2012/main" userId="2e6c9e1359a40f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82996B"/>
    <a:srgbClr val="D8D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24T10:32:07.199" idx="1">
    <p:pos x="10608" y="648"/>
    <p:text/>
    <p:extLst>
      <p:ext uri="{C676402C-5697-4E1C-873F-D02D1690AC5C}">
        <p15:threadingInfo xmlns:p15="http://schemas.microsoft.com/office/powerpoint/2012/main" timeZoneBias="-420"/>
      </p:ext>
    </p:extLst>
  </p:cm>
  <p:cm authorId="1" dt="2025-01-24T10:32:10.754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7942" y="1233037"/>
            <a:ext cx="6804402" cy="8239286"/>
            <a:chOff x="0" y="0"/>
            <a:chExt cx="1054180" cy="1276481"/>
          </a:xfrm>
        </p:grpSpPr>
        <p:sp>
          <p:nvSpPr>
            <p:cNvPr id="3" name="Freeform 3"/>
            <p:cNvSpPr/>
            <p:nvPr/>
          </p:nvSpPr>
          <p:spPr>
            <a:xfrm rot="18000">
              <a:off x="-3335" y="-2751"/>
              <a:ext cx="1060849" cy="1281983"/>
            </a:xfrm>
            <a:custGeom>
              <a:avLst/>
              <a:gdLst/>
              <a:ahLst/>
              <a:cxnLst/>
              <a:rect l="l" t="t" r="r" b="b"/>
              <a:pathLst>
                <a:path w="1060849" h="1281983">
                  <a:moveTo>
                    <a:pt x="0" y="5520"/>
                  </a:moveTo>
                  <a:lnTo>
                    <a:pt x="1054166" y="0"/>
                  </a:lnTo>
                  <a:lnTo>
                    <a:pt x="1060850" y="1276464"/>
                  </a:lnTo>
                  <a:lnTo>
                    <a:pt x="6684" y="1281983"/>
                  </a:lnTo>
                  <a:close/>
                </a:path>
              </a:pathLst>
            </a:custGeom>
            <a:blipFill>
              <a:blip r:embed="rId2"/>
              <a:stretch>
                <a:fillRect l="-3226" t="-26036" b="-214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815126" y="8629774"/>
            <a:ext cx="8990028" cy="1629353"/>
            <a:chOff x="0" y="0"/>
            <a:chExt cx="2367744" cy="429130"/>
          </a:xfrm>
          <a:gradFill>
            <a:gsLst>
              <a:gs pos="59292">
                <a:srgbClr val="82996B"/>
              </a:gs>
              <a:gs pos="100000">
                <a:srgbClr val="00660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006600"/>
              </a:gs>
            </a:gsLst>
            <a:lin ang="5400000" scaled="1"/>
          </a:gra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367744" cy="429130"/>
            </a:xfrm>
            <a:custGeom>
              <a:avLst/>
              <a:gdLst/>
              <a:ahLst/>
              <a:cxnLst/>
              <a:rect l="l" t="t" r="r" b="b"/>
              <a:pathLst>
                <a:path w="2367744" h="429130">
                  <a:moveTo>
                    <a:pt x="0" y="0"/>
                  </a:moveTo>
                  <a:lnTo>
                    <a:pt x="2367744" y="0"/>
                  </a:lnTo>
                  <a:lnTo>
                    <a:pt x="2367744" y="429130"/>
                  </a:lnTo>
                  <a:lnTo>
                    <a:pt x="0" y="42913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7744" cy="46723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9602775"/>
            <a:ext cx="684225" cy="684225"/>
            <a:chOff x="0" y="0"/>
            <a:chExt cx="812800" cy="812800"/>
          </a:xfrm>
          <a:solidFill>
            <a:srgbClr val="006600">
              <a:alpha val="30000"/>
            </a:srgb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893163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893163" y="819233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684225" y="9621825"/>
            <a:ext cx="6492240" cy="0"/>
          </a:xfrm>
          <a:prstGeom prst="line">
            <a:avLst/>
          </a:prstGeom>
          <a:ln w="19050" cap="flat">
            <a:solidFill>
              <a:srgbClr val="3739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Freeform 20"/>
          <p:cNvSpPr/>
          <p:nvPr/>
        </p:nvSpPr>
        <p:spPr>
          <a:xfrm>
            <a:off x="3657599" y="1185218"/>
            <a:ext cx="1768550" cy="1584700"/>
          </a:xfrm>
          <a:custGeom>
            <a:avLst/>
            <a:gdLst/>
            <a:ahLst/>
            <a:cxnLst/>
            <a:rect l="l" t="t" r="r" b="b"/>
            <a:pathLst>
              <a:path w="1768550" h="1584700">
                <a:moveTo>
                  <a:pt x="0" y="0"/>
                </a:moveTo>
                <a:lnTo>
                  <a:pt x="1768550" y="0"/>
                </a:lnTo>
                <a:lnTo>
                  <a:pt x="1768550" y="1584700"/>
                </a:lnTo>
                <a:lnTo>
                  <a:pt x="0" y="158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9811" r="-189023" b="-191671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34548" y="3437995"/>
            <a:ext cx="8014653" cy="302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6"/>
              </a:lnSpc>
            </a:pPr>
            <a:r>
              <a:rPr lang="en-US" sz="9800" b="1" dirty="0">
                <a:solidFill>
                  <a:srgbClr val="373900"/>
                </a:solidFill>
                <a:latin typeface="Mont Bold"/>
                <a:ea typeface="Mont Bold"/>
                <a:cs typeface="Times New Roman" panose="02020603050405020304" pitchFamily="18" charset="0"/>
                <a:sym typeface="Mont Bold"/>
              </a:rPr>
              <a:t>KOPERASI</a:t>
            </a:r>
          </a:p>
          <a:p>
            <a:pPr algn="ctr">
              <a:lnSpc>
                <a:spcPts val="10486"/>
              </a:lnSpc>
            </a:pPr>
            <a:r>
              <a:rPr lang="en-US" sz="9800" b="1" dirty="0">
                <a:solidFill>
                  <a:srgbClr val="373900"/>
                </a:solidFill>
                <a:latin typeface="Mont Bold"/>
                <a:ea typeface="Mont Bold"/>
                <a:cs typeface="Times New Roman" panose="02020603050405020304" pitchFamily="18" charset="0"/>
                <a:sym typeface="Mont Bold"/>
              </a:rPr>
              <a:t>SEKUNDER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75369" y="8658547"/>
            <a:ext cx="367093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1"/>
              </a:lnSpc>
            </a:pPr>
            <a:r>
              <a:rPr lang="en-US" sz="2188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Dipresentasikan</a:t>
            </a:r>
            <a:r>
              <a:rPr lang="en-US" sz="2188" b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 oleh: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75369" y="8953500"/>
            <a:ext cx="8950567" cy="8720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H.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Taryono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Sitka Text" pitchFamily="2" charset="0"/>
              <a:ea typeface="Raleway Bold"/>
              <a:cs typeface="Raleway Bold"/>
              <a:sym typeface="Raleway Bold"/>
            </a:endParaRPr>
          </a:p>
          <a:p>
            <a:pPr algn="ctr">
              <a:lnSpc>
                <a:spcPts val="3424"/>
              </a:lnSpc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Ketua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Koperasi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 Bintang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Kencana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Darma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Text" pitchFamily="2" charset="0"/>
                <a:ea typeface="Raleway Bold"/>
                <a:cs typeface="Raleway Bold"/>
                <a:sym typeface="Raleway Bold"/>
              </a:rPr>
              <a:t> Ayu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72AE997C-2959-48BB-A116-BF31E16FE45C}"/>
              </a:ext>
            </a:extLst>
          </p:cNvPr>
          <p:cNvSpPr txBox="1"/>
          <p:nvPr/>
        </p:nvSpPr>
        <p:spPr>
          <a:xfrm>
            <a:off x="2286000" y="2299715"/>
            <a:ext cx="8990028" cy="17740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479B95-2746-4C2F-8D7B-2B614A3E12F9}"/>
              </a:ext>
            </a:extLst>
          </p:cNvPr>
          <p:cNvSpPr/>
          <p:nvPr/>
        </p:nvSpPr>
        <p:spPr>
          <a:xfrm>
            <a:off x="9784124" y="1218594"/>
            <a:ext cx="7001881" cy="7266520"/>
          </a:xfrm>
          <a:prstGeom prst="rect">
            <a:avLst/>
          </a:prstGeom>
          <a:solidFill>
            <a:srgbClr val="92D050">
              <a:alpha val="2000"/>
            </a:srgbClr>
          </a:solidFill>
          <a:ln>
            <a:gradFill>
              <a:gsLst>
                <a:gs pos="0">
                  <a:srgbClr val="006600"/>
                </a:gs>
                <a:gs pos="74000">
                  <a:srgbClr val="006600"/>
                </a:gs>
                <a:gs pos="83000">
                  <a:srgbClr val="006600"/>
                </a:gs>
                <a:gs pos="100000">
                  <a:srgbClr val="0066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31" name="Group 16">
            <a:extLst>
              <a:ext uri="{FF2B5EF4-FFF2-40B4-BE49-F238E27FC236}">
                <a16:creationId xmlns:a16="http://schemas.microsoft.com/office/drawing/2014/main" id="{2D38974E-36F2-4595-812C-F05D0804EB71}"/>
              </a:ext>
            </a:extLst>
          </p:cNvPr>
          <p:cNvGrpSpPr/>
          <p:nvPr/>
        </p:nvGrpSpPr>
        <p:grpSpPr>
          <a:xfrm>
            <a:off x="-38745" y="8847187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8C9A72FD-356A-4A8F-879A-20F704E7275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3CC5EC02-41FA-4CF2-B261-6029A1F8D4E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13">
            <a:extLst>
              <a:ext uri="{FF2B5EF4-FFF2-40B4-BE49-F238E27FC236}">
                <a16:creationId xmlns:a16="http://schemas.microsoft.com/office/drawing/2014/main" id="{CD615A05-C279-4938-B250-7461532FA8CC}"/>
              </a:ext>
            </a:extLst>
          </p:cNvPr>
          <p:cNvGrpSpPr/>
          <p:nvPr/>
        </p:nvGrpSpPr>
        <p:grpSpPr>
          <a:xfrm>
            <a:off x="990600" y="986572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1DF62C83-251F-49A3-BAC9-DB064F0C36B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15">
              <a:extLst>
                <a:ext uri="{FF2B5EF4-FFF2-40B4-BE49-F238E27FC236}">
                  <a16:creationId xmlns:a16="http://schemas.microsoft.com/office/drawing/2014/main" id="{B6F131DC-39E2-479F-93D8-0617EF33F16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16">
            <a:extLst>
              <a:ext uri="{FF2B5EF4-FFF2-40B4-BE49-F238E27FC236}">
                <a16:creationId xmlns:a16="http://schemas.microsoft.com/office/drawing/2014/main" id="{542398BE-0277-4301-B9A4-A2FAFB9EB949}"/>
              </a:ext>
            </a:extLst>
          </p:cNvPr>
          <p:cNvGrpSpPr/>
          <p:nvPr/>
        </p:nvGrpSpPr>
        <p:grpSpPr>
          <a:xfrm>
            <a:off x="17456496" y="42027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5A0F5E9-5DAE-4D4A-B994-8112A6A0AD5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9" name="TextBox 18">
              <a:extLst>
                <a:ext uri="{FF2B5EF4-FFF2-40B4-BE49-F238E27FC236}">
                  <a16:creationId xmlns:a16="http://schemas.microsoft.com/office/drawing/2014/main" id="{8BA7048D-A5FB-42A8-A126-5A20F3CF493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0">
              <a:schemeClr val="accent3">
                <a:lumMod val="75000"/>
              </a:schemeClr>
            </a:gs>
            <a:gs pos="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19840" y="9210242"/>
            <a:ext cx="3068160" cy="684225"/>
            <a:chOff x="0" y="0"/>
            <a:chExt cx="4607624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7624" cy="812800"/>
            </a:xfrm>
            <a:custGeom>
              <a:avLst/>
              <a:gdLst/>
              <a:ahLst/>
              <a:cxnLst/>
              <a:rect l="l" t="t" r="r" b="b"/>
              <a:pathLst>
                <a:path w="4607624" h="812800">
                  <a:moveTo>
                    <a:pt x="0" y="0"/>
                  </a:moveTo>
                  <a:lnTo>
                    <a:pt x="4607624" y="0"/>
                  </a:lnTo>
                  <a:lnTo>
                    <a:pt x="46076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0762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464258" y="9439983"/>
            <a:ext cx="1528342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145000" y="9410700"/>
            <a:ext cx="641002" cy="35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95022" y="600075"/>
            <a:ext cx="11097956" cy="155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3"/>
              </a:lnSpc>
            </a:pPr>
            <a:r>
              <a:rPr lang="en-US" sz="8900" b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Hasil &amp; Dampak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444950" y="2375789"/>
            <a:ext cx="16814350" cy="6142358"/>
            <a:chOff x="0" y="0"/>
            <a:chExt cx="4814220" cy="17586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4220" cy="1758656"/>
            </a:xfrm>
            <a:custGeom>
              <a:avLst/>
              <a:gdLst/>
              <a:ahLst/>
              <a:cxnLst/>
              <a:rect l="l" t="t" r="r" b="b"/>
              <a:pathLst>
                <a:path w="4814220" h="1758656">
                  <a:moveTo>
                    <a:pt x="46044" y="0"/>
                  </a:moveTo>
                  <a:lnTo>
                    <a:pt x="4768176" y="0"/>
                  </a:lnTo>
                  <a:cubicBezTo>
                    <a:pt x="4793605" y="0"/>
                    <a:pt x="4814220" y="20614"/>
                    <a:pt x="4814220" y="46044"/>
                  </a:cubicBezTo>
                  <a:lnTo>
                    <a:pt x="4814220" y="1712613"/>
                  </a:lnTo>
                  <a:cubicBezTo>
                    <a:pt x="4814220" y="1724824"/>
                    <a:pt x="4809369" y="1736535"/>
                    <a:pt x="4800734" y="1745170"/>
                  </a:cubicBezTo>
                  <a:cubicBezTo>
                    <a:pt x="4792099" y="1753805"/>
                    <a:pt x="4780388" y="1758656"/>
                    <a:pt x="4768176" y="1758656"/>
                  </a:cubicBezTo>
                  <a:lnTo>
                    <a:pt x="46044" y="1758656"/>
                  </a:lnTo>
                  <a:cubicBezTo>
                    <a:pt x="20614" y="1758656"/>
                    <a:pt x="0" y="1738042"/>
                    <a:pt x="0" y="1712613"/>
                  </a:cubicBezTo>
                  <a:lnTo>
                    <a:pt x="0" y="46044"/>
                  </a:lnTo>
                  <a:cubicBezTo>
                    <a:pt x="0" y="33832"/>
                    <a:pt x="4851" y="22121"/>
                    <a:pt x="13486" y="13486"/>
                  </a:cubicBezTo>
                  <a:cubicBezTo>
                    <a:pt x="22121" y="4851"/>
                    <a:pt x="33832" y="0"/>
                    <a:pt x="46044" y="0"/>
                  </a:cubicBezTo>
                  <a:close/>
                </a:path>
              </a:pathLst>
            </a:custGeom>
            <a:solidFill>
              <a:srgbClr val="006600"/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814220" cy="1796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28700" y="2540523"/>
            <a:ext cx="15507333" cy="127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Kerjasama yang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dilakukan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oleh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koperasi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dengan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berbagai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pihak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memberikan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kontribusi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yang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poditif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untuk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perkembangan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koperasi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dan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banyak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memberikan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kemudahan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bagi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para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petani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Beberapa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contoh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hasil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dan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dampak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dari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kerjasama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yang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terjalin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dengan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berbagai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pihak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diantaranya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sebagai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berikut</a:t>
            </a:r>
            <a:r>
              <a:rPr lang="en-US" sz="2399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955938"/>
            <a:ext cx="15507333" cy="4324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359"/>
              </a:lnSpc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UPJA - </a:t>
            </a:r>
            <a:r>
              <a:rPr lang="en-US" sz="24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Maxxi</a:t>
            </a:r>
            <a:endParaRPr lang="en-US" sz="2400" b="1" dirty="0">
              <a:solidFill>
                <a:schemeClr val="bg1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16279" lvl="1" indent="-4572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Peningkatan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akses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alsintan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seperti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traktor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dan combine</a:t>
            </a:r>
          </a:p>
          <a:p>
            <a:pPr marL="716279" lvl="1" indent="-4572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Meningkatkan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efisiensi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operasional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pertanian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serta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mengurangi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kehilangan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hasil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panen</a:t>
            </a:r>
            <a:endParaRPr lang="en-US" sz="2399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59079" lvl="1" algn="l">
              <a:lnSpc>
                <a:spcPts val="3359"/>
              </a:lnSpc>
            </a:pP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Penangkaran</a:t>
            </a:r>
            <a:r>
              <a:rPr lang="en-US" sz="24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Benih</a:t>
            </a:r>
            <a:r>
              <a:rPr lang="en-US" sz="24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dengan</a:t>
            </a:r>
            <a:r>
              <a:rPr lang="en-US" sz="24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BPSBPTH </a:t>
            </a:r>
            <a:r>
              <a:rPr lang="en-US" sz="24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Jawa</a:t>
            </a:r>
            <a:r>
              <a:rPr lang="en-US" sz="24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Barat</a:t>
            </a:r>
          </a:p>
          <a:p>
            <a:pPr marL="716279" lvl="1" indent="-4572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Meningkatkan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kualitas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benih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yang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dihasilkan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sehingga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petani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mendapatkan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benih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unggul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yang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lebih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tahan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terhadap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hama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dan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penyakit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716279" lvl="1" indent="-4572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Dengan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menggunakan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benih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berkualitas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produktivitas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pertanian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dapat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meningkat</a:t>
            </a:r>
            <a:endParaRPr lang="en-US" sz="2399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59079" lvl="1" algn="l">
              <a:lnSpc>
                <a:spcPts val="3359"/>
              </a:lnSpc>
            </a:pP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3. </a:t>
            </a:r>
            <a:r>
              <a:rPr lang="en-US" sz="23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Pembuatan</a:t>
            </a: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Pupuk</a:t>
            </a: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Organik</a:t>
            </a: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Padat</a:t>
            </a: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dengan</a:t>
            </a: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Kerja</a:t>
            </a: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Sama </a:t>
            </a:r>
            <a:r>
              <a:rPr lang="en-US" sz="23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Seluruh</a:t>
            </a: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Anggota</a:t>
            </a:r>
            <a:r>
              <a:rPr lang="en-US" sz="23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Koperasi</a:t>
            </a:r>
            <a:endParaRPr lang="en-US" sz="2399" b="1" dirty="0">
              <a:solidFill>
                <a:schemeClr val="bg1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16279" lvl="1" indent="-4572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Pengurangan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Ketergantungan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pada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Pupuk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Kimia</a:t>
            </a:r>
          </a:p>
          <a:p>
            <a:pPr marL="716279" lvl="1" indent="-4572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Menciptakan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lapangan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kerja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dan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meningkatkan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pendapatan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anggota</a:t>
            </a:r>
            <a:r>
              <a:rPr lang="en-US" sz="239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koperasi</a:t>
            </a:r>
            <a:endParaRPr lang="en-US" sz="2399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Rectangle 33">
            <a:extLst>
              <a:ext uri="{FF2B5EF4-FFF2-40B4-BE49-F238E27FC236}">
                <a16:creationId xmlns:a16="http://schemas.microsoft.com/office/drawing/2014/main" id="{854164FC-DED4-404E-B86C-86543AEF59AC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BD73DD83-BEF6-4EB1-9A47-E6E3A4823638}"/>
              </a:ext>
            </a:extLst>
          </p:cNvPr>
          <p:cNvGrpSpPr/>
          <p:nvPr/>
        </p:nvGrpSpPr>
        <p:grpSpPr>
          <a:xfrm>
            <a:off x="0" y="994410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9C37FB69-C5C2-46D9-9C0F-9A78CA4E582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BAD1A2EE-24D9-4192-ACF8-6A91E05F4A3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11">
            <a:extLst>
              <a:ext uri="{FF2B5EF4-FFF2-40B4-BE49-F238E27FC236}">
                <a16:creationId xmlns:a16="http://schemas.microsoft.com/office/drawing/2014/main" id="{E298DF16-A816-488C-A4BC-4DA0BDC8EF2D}"/>
              </a:ext>
            </a:extLst>
          </p:cNvPr>
          <p:cNvGrpSpPr/>
          <p:nvPr/>
        </p:nvGrpSpPr>
        <p:grpSpPr>
          <a:xfrm>
            <a:off x="421275" y="9536318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A7BD56BF-EF15-4FB3-B1EC-CE7E0EBC842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4084EDFC-D51F-45F7-9C66-B17961A7498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0">
              <a:schemeClr val="accent3">
                <a:lumMod val="75000"/>
              </a:schemeClr>
            </a:gs>
            <a:gs pos="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40000" y="9334500"/>
            <a:ext cx="3048000" cy="569078"/>
            <a:chOff x="0" y="0"/>
            <a:chExt cx="4607624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7624" cy="812800"/>
            </a:xfrm>
            <a:custGeom>
              <a:avLst/>
              <a:gdLst/>
              <a:ahLst/>
              <a:cxnLst/>
              <a:rect l="l" t="t" r="r" b="b"/>
              <a:pathLst>
                <a:path w="4607624" h="812800">
                  <a:moveTo>
                    <a:pt x="0" y="0"/>
                  </a:moveTo>
                  <a:lnTo>
                    <a:pt x="4607624" y="0"/>
                  </a:lnTo>
                  <a:lnTo>
                    <a:pt x="46076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0762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11000" y="3896105"/>
            <a:ext cx="5375266" cy="2494790"/>
            <a:chOff x="0" y="0"/>
            <a:chExt cx="1539025" cy="7142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39025" cy="714299"/>
            </a:xfrm>
            <a:custGeom>
              <a:avLst/>
              <a:gdLst/>
              <a:ahLst/>
              <a:cxnLst/>
              <a:rect l="l" t="t" r="r" b="b"/>
              <a:pathLst>
                <a:path w="1539025" h="714299">
                  <a:moveTo>
                    <a:pt x="144029" y="0"/>
                  </a:moveTo>
                  <a:lnTo>
                    <a:pt x="1394997" y="0"/>
                  </a:lnTo>
                  <a:cubicBezTo>
                    <a:pt x="1433196" y="0"/>
                    <a:pt x="1469830" y="15174"/>
                    <a:pt x="1496840" y="42185"/>
                  </a:cubicBezTo>
                  <a:cubicBezTo>
                    <a:pt x="1523851" y="69196"/>
                    <a:pt x="1539025" y="105830"/>
                    <a:pt x="1539025" y="144029"/>
                  </a:cubicBezTo>
                  <a:lnTo>
                    <a:pt x="1539025" y="570270"/>
                  </a:lnTo>
                  <a:cubicBezTo>
                    <a:pt x="1539025" y="649815"/>
                    <a:pt x="1474542" y="714299"/>
                    <a:pt x="1394997" y="714299"/>
                  </a:cubicBezTo>
                  <a:lnTo>
                    <a:pt x="144029" y="714299"/>
                  </a:lnTo>
                  <a:cubicBezTo>
                    <a:pt x="105830" y="714299"/>
                    <a:pt x="69196" y="699124"/>
                    <a:pt x="42185" y="672114"/>
                  </a:cubicBezTo>
                  <a:cubicBezTo>
                    <a:pt x="15174" y="645103"/>
                    <a:pt x="0" y="608469"/>
                    <a:pt x="0" y="570270"/>
                  </a:cubicBezTo>
                  <a:lnTo>
                    <a:pt x="0" y="144029"/>
                  </a:lnTo>
                  <a:cubicBezTo>
                    <a:pt x="0" y="105830"/>
                    <a:pt x="15174" y="69196"/>
                    <a:pt x="42185" y="42185"/>
                  </a:cubicBezTo>
                  <a:cubicBezTo>
                    <a:pt x="69196" y="15174"/>
                    <a:pt x="105830" y="0"/>
                    <a:pt x="1440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539025" cy="752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331866" y="3934268"/>
            <a:ext cx="644460" cy="504981"/>
            <a:chOff x="0" y="0"/>
            <a:chExt cx="812800" cy="812800"/>
          </a:xfrm>
          <a:solidFill>
            <a:srgbClr val="006600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224282" y="4706462"/>
            <a:ext cx="4871038" cy="962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23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Balai</a:t>
            </a:r>
            <a:r>
              <a:rPr lang="en-US" sz="23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Penyuluhan</a:t>
            </a:r>
            <a:r>
              <a:rPr lang="en-US" sz="23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Pertanian</a:t>
            </a:r>
            <a:r>
              <a:rPr lang="en-US" sz="23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 (BPP)</a:t>
            </a:r>
          </a:p>
          <a:p>
            <a:pPr algn="ctr">
              <a:lnSpc>
                <a:spcPts val="2514"/>
              </a:lnSpc>
            </a:pPr>
            <a:r>
              <a:rPr lang="en-US" sz="23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Kecamatan</a:t>
            </a:r>
            <a:r>
              <a:rPr lang="en-US" sz="23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Bangodua</a:t>
            </a:r>
            <a:r>
              <a:rPr lang="en-US" sz="23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, </a:t>
            </a:r>
            <a:r>
              <a:rPr lang="en-US" sz="23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Tukdana</a:t>
            </a:r>
            <a:r>
              <a:rPr lang="en-US" sz="23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, </a:t>
            </a:r>
            <a:r>
              <a:rPr lang="en-US" sz="23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Widasari</a:t>
            </a:r>
            <a:r>
              <a:rPr lang="en-US" sz="23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, </a:t>
            </a:r>
            <a:r>
              <a:rPr lang="en-US" sz="23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Cikedung</a:t>
            </a:r>
            <a:r>
              <a:rPr lang="en-US" sz="23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, </a:t>
            </a:r>
            <a:r>
              <a:rPr lang="en-US" sz="23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Lelea</a:t>
            </a:r>
            <a:endParaRPr lang="en-US" sz="2349" b="1" dirty="0">
              <a:solidFill>
                <a:srgbClr val="3739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601614" y="9521255"/>
            <a:ext cx="1528342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265998" y="9486900"/>
            <a:ext cx="641002" cy="35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11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251246" y="785399"/>
            <a:ext cx="12534177" cy="155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3"/>
              </a:lnSpc>
            </a:pPr>
            <a:r>
              <a:rPr lang="en-US" sz="89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Dukungan</a:t>
            </a:r>
            <a:r>
              <a:rPr lang="en-US" sz="8900" b="1" dirty="0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  <a:r>
              <a:rPr lang="en-US" sz="89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Pihak</a:t>
            </a:r>
            <a:r>
              <a:rPr lang="en-US" sz="8900" b="1" dirty="0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  <a:r>
              <a:rPr lang="en-US" sz="89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Luar</a:t>
            </a:r>
            <a:endParaRPr lang="en-US" sz="8900" b="1" dirty="0">
              <a:solidFill>
                <a:srgbClr val="373900"/>
              </a:solidFill>
              <a:latin typeface="Mont Bold"/>
              <a:ea typeface="Mont Bold"/>
              <a:cs typeface="Mont Bold"/>
              <a:sym typeface="Mont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331866" y="3972424"/>
            <a:ext cx="644460" cy="42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3014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2.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574706" y="3896105"/>
            <a:ext cx="5375266" cy="2494790"/>
            <a:chOff x="0" y="0"/>
            <a:chExt cx="1539025" cy="71429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539025" cy="714299"/>
            </a:xfrm>
            <a:custGeom>
              <a:avLst/>
              <a:gdLst/>
              <a:ahLst/>
              <a:cxnLst/>
              <a:rect l="l" t="t" r="r" b="b"/>
              <a:pathLst>
                <a:path w="1539025" h="714299">
                  <a:moveTo>
                    <a:pt x="144029" y="0"/>
                  </a:moveTo>
                  <a:lnTo>
                    <a:pt x="1394997" y="0"/>
                  </a:lnTo>
                  <a:cubicBezTo>
                    <a:pt x="1433196" y="0"/>
                    <a:pt x="1469830" y="15174"/>
                    <a:pt x="1496840" y="42185"/>
                  </a:cubicBezTo>
                  <a:cubicBezTo>
                    <a:pt x="1523851" y="69196"/>
                    <a:pt x="1539025" y="105830"/>
                    <a:pt x="1539025" y="144029"/>
                  </a:cubicBezTo>
                  <a:lnTo>
                    <a:pt x="1539025" y="570270"/>
                  </a:lnTo>
                  <a:cubicBezTo>
                    <a:pt x="1539025" y="649815"/>
                    <a:pt x="1474542" y="714299"/>
                    <a:pt x="1394997" y="714299"/>
                  </a:cubicBezTo>
                  <a:lnTo>
                    <a:pt x="144029" y="714299"/>
                  </a:lnTo>
                  <a:cubicBezTo>
                    <a:pt x="105830" y="714299"/>
                    <a:pt x="69196" y="699124"/>
                    <a:pt x="42185" y="672114"/>
                  </a:cubicBezTo>
                  <a:cubicBezTo>
                    <a:pt x="15174" y="645103"/>
                    <a:pt x="0" y="608469"/>
                    <a:pt x="0" y="570270"/>
                  </a:cubicBezTo>
                  <a:lnTo>
                    <a:pt x="0" y="144029"/>
                  </a:lnTo>
                  <a:cubicBezTo>
                    <a:pt x="0" y="105830"/>
                    <a:pt x="15174" y="69196"/>
                    <a:pt x="42185" y="42185"/>
                  </a:cubicBezTo>
                  <a:cubicBezTo>
                    <a:pt x="69196" y="15174"/>
                    <a:pt x="105830" y="0"/>
                    <a:pt x="1440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539025" cy="752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038600" y="3910616"/>
            <a:ext cx="614461" cy="490470"/>
            <a:chOff x="0" y="0"/>
            <a:chExt cx="812800" cy="812800"/>
          </a:xfrm>
          <a:solidFill>
            <a:srgbClr val="006600"/>
          </a:solidFill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271645" y="4706462"/>
            <a:ext cx="4119061" cy="108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6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Dinas </a:t>
            </a:r>
            <a:r>
              <a:rPr lang="en-US" sz="26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Ketahanan</a:t>
            </a:r>
            <a:r>
              <a:rPr lang="en-US" sz="26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6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Pangan</a:t>
            </a:r>
            <a:r>
              <a:rPr lang="en-US" sz="26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 dan </a:t>
            </a:r>
            <a:r>
              <a:rPr lang="en-US" sz="26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Pertanian</a:t>
            </a:r>
            <a:r>
              <a:rPr lang="en-US" sz="26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6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Kabupaten</a:t>
            </a:r>
            <a:r>
              <a:rPr lang="en-US" sz="2649" b="1" dirty="0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649" b="1" dirty="0" err="1">
                <a:solidFill>
                  <a:srgbClr val="373900"/>
                </a:solidFill>
                <a:latin typeface="Raleway Bold"/>
                <a:ea typeface="Raleway Bold"/>
                <a:cs typeface="Raleway Bold"/>
                <a:sym typeface="Raleway Bold"/>
              </a:rPr>
              <a:t>Indramayu</a:t>
            </a:r>
            <a:endParaRPr lang="en-US" sz="2649" b="1" dirty="0">
              <a:solidFill>
                <a:srgbClr val="3739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038600" y="3936074"/>
            <a:ext cx="70731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3014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6664334" y="6230110"/>
            <a:ext cx="5375266" cy="2494790"/>
            <a:chOff x="0" y="0"/>
            <a:chExt cx="1539025" cy="71429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539025" cy="714299"/>
            </a:xfrm>
            <a:custGeom>
              <a:avLst/>
              <a:gdLst/>
              <a:ahLst/>
              <a:cxnLst/>
              <a:rect l="l" t="t" r="r" b="b"/>
              <a:pathLst>
                <a:path w="1539025" h="714299">
                  <a:moveTo>
                    <a:pt x="144029" y="0"/>
                  </a:moveTo>
                  <a:lnTo>
                    <a:pt x="1394997" y="0"/>
                  </a:lnTo>
                  <a:cubicBezTo>
                    <a:pt x="1433196" y="0"/>
                    <a:pt x="1469830" y="15174"/>
                    <a:pt x="1496840" y="42185"/>
                  </a:cubicBezTo>
                  <a:cubicBezTo>
                    <a:pt x="1523851" y="69196"/>
                    <a:pt x="1539025" y="105830"/>
                    <a:pt x="1539025" y="144029"/>
                  </a:cubicBezTo>
                  <a:lnTo>
                    <a:pt x="1539025" y="570270"/>
                  </a:lnTo>
                  <a:cubicBezTo>
                    <a:pt x="1539025" y="649815"/>
                    <a:pt x="1474542" y="714299"/>
                    <a:pt x="1394997" y="714299"/>
                  </a:cubicBezTo>
                  <a:lnTo>
                    <a:pt x="144029" y="714299"/>
                  </a:lnTo>
                  <a:cubicBezTo>
                    <a:pt x="105830" y="714299"/>
                    <a:pt x="69196" y="699124"/>
                    <a:pt x="42185" y="672114"/>
                  </a:cubicBezTo>
                  <a:cubicBezTo>
                    <a:pt x="15174" y="645103"/>
                    <a:pt x="0" y="608469"/>
                    <a:pt x="0" y="570270"/>
                  </a:cubicBezTo>
                  <a:lnTo>
                    <a:pt x="0" y="144029"/>
                  </a:lnTo>
                  <a:cubicBezTo>
                    <a:pt x="0" y="105830"/>
                    <a:pt x="15174" y="69196"/>
                    <a:pt x="42185" y="42185"/>
                  </a:cubicBezTo>
                  <a:cubicBezTo>
                    <a:pt x="69196" y="15174"/>
                    <a:pt x="105830" y="0"/>
                    <a:pt x="144029" y="0"/>
                  </a:cubicBezTo>
                  <a:close/>
                </a:path>
              </a:pathLst>
            </a:custGeom>
            <a:solidFill>
              <a:srgbClr val="006600"/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1539025" cy="752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067800" y="6286500"/>
            <a:ext cx="644460" cy="504980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AF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6934200" y="7219252"/>
            <a:ext cx="4871038" cy="1277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Pemerintah</a:t>
            </a: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Daerah </a:t>
            </a: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Kecamatan</a:t>
            </a: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Bangodua</a:t>
            </a: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, </a:t>
            </a: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Tukdana</a:t>
            </a: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, </a:t>
            </a: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Widasari</a:t>
            </a: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, </a:t>
            </a: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Cikedung</a:t>
            </a: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, </a:t>
            </a: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Lelea</a:t>
            </a:r>
            <a:endParaRPr lang="en-US" sz="2349" b="1" dirty="0">
              <a:solidFill>
                <a:schemeClr val="bg1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ctr">
              <a:lnSpc>
                <a:spcPts val="2514"/>
              </a:lnSpc>
            </a:pPr>
            <a:endParaRPr lang="en-US" sz="2349" b="1" dirty="0">
              <a:solidFill>
                <a:schemeClr val="bg1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109140" y="6286500"/>
            <a:ext cx="644460" cy="42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3014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3.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658587" y="2342039"/>
            <a:ext cx="15632275" cy="1212341"/>
            <a:chOff x="0" y="0"/>
            <a:chExt cx="4475773" cy="34711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475773" cy="347113"/>
            </a:xfrm>
            <a:custGeom>
              <a:avLst/>
              <a:gdLst/>
              <a:ahLst/>
              <a:cxnLst/>
              <a:rect l="l" t="t" r="r" b="b"/>
              <a:pathLst>
                <a:path w="4475773" h="347113">
                  <a:moveTo>
                    <a:pt x="49525" y="0"/>
                  </a:moveTo>
                  <a:lnTo>
                    <a:pt x="4426247" y="0"/>
                  </a:lnTo>
                  <a:cubicBezTo>
                    <a:pt x="4439382" y="0"/>
                    <a:pt x="4451979" y="5218"/>
                    <a:pt x="4461267" y="14506"/>
                  </a:cubicBezTo>
                  <a:cubicBezTo>
                    <a:pt x="4470555" y="23793"/>
                    <a:pt x="4475773" y="36390"/>
                    <a:pt x="4475773" y="49525"/>
                  </a:cubicBezTo>
                  <a:lnTo>
                    <a:pt x="4475773" y="297588"/>
                  </a:lnTo>
                  <a:cubicBezTo>
                    <a:pt x="4475773" y="324940"/>
                    <a:pt x="4453599" y="347113"/>
                    <a:pt x="4426247" y="347113"/>
                  </a:cubicBezTo>
                  <a:lnTo>
                    <a:pt x="49525" y="347113"/>
                  </a:lnTo>
                  <a:cubicBezTo>
                    <a:pt x="22173" y="347113"/>
                    <a:pt x="0" y="324940"/>
                    <a:pt x="0" y="297588"/>
                  </a:cubicBezTo>
                  <a:lnTo>
                    <a:pt x="0" y="49525"/>
                  </a:lnTo>
                  <a:cubicBezTo>
                    <a:pt x="0" y="36390"/>
                    <a:pt x="5218" y="23793"/>
                    <a:pt x="14506" y="14506"/>
                  </a:cubicBezTo>
                  <a:cubicBezTo>
                    <a:pt x="23793" y="5218"/>
                    <a:pt x="36390" y="0"/>
                    <a:pt x="49525" y="0"/>
                  </a:cubicBezTo>
                  <a:close/>
                </a:path>
              </a:pathLst>
            </a:custGeom>
            <a:solidFill>
              <a:srgbClr val="006600"/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4475773" cy="3852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2096825" y="2596228"/>
            <a:ext cx="14843019" cy="72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Dukungan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dari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berbagai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pihak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luar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sangatlah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penting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dan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berarti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dalam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mendukung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program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pertanian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modern di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Kabupaten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Indramayu</a:t>
            </a:r>
            <a:r>
              <a:rPr lang="en-US" sz="28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.</a:t>
            </a:r>
          </a:p>
        </p:txBody>
      </p:sp>
      <p:sp>
        <p:nvSpPr>
          <p:cNvPr id="51" name="Rectangle 33">
            <a:extLst>
              <a:ext uri="{FF2B5EF4-FFF2-40B4-BE49-F238E27FC236}">
                <a16:creationId xmlns:a16="http://schemas.microsoft.com/office/drawing/2014/main" id="{A81438FD-2758-4A2A-998C-B46635F0047E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52" name="Group 11">
            <a:extLst>
              <a:ext uri="{FF2B5EF4-FFF2-40B4-BE49-F238E27FC236}">
                <a16:creationId xmlns:a16="http://schemas.microsoft.com/office/drawing/2014/main" id="{FD3F11FC-2D39-468A-9A42-BCD874D399C8}"/>
              </a:ext>
            </a:extLst>
          </p:cNvPr>
          <p:cNvGrpSpPr/>
          <p:nvPr/>
        </p:nvGrpSpPr>
        <p:grpSpPr>
          <a:xfrm>
            <a:off x="0" y="9903578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D22BFC9C-BC05-44FE-962D-D3C478B25D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13">
              <a:extLst>
                <a:ext uri="{FF2B5EF4-FFF2-40B4-BE49-F238E27FC236}">
                  <a16:creationId xmlns:a16="http://schemas.microsoft.com/office/drawing/2014/main" id="{25653FD0-DDB0-48C4-B5C9-15A68F9231A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11">
            <a:extLst>
              <a:ext uri="{FF2B5EF4-FFF2-40B4-BE49-F238E27FC236}">
                <a16:creationId xmlns:a16="http://schemas.microsoft.com/office/drawing/2014/main" id="{5BFD8707-2854-4298-BB08-363694189FA8}"/>
              </a:ext>
            </a:extLst>
          </p:cNvPr>
          <p:cNvGrpSpPr/>
          <p:nvPr/>
        </p:nvGrpSpPr>
        <p:grpSpPr>
          <a:xfrm>
            <a:off x="416925" y="9469101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6F5539C1-7928-48CC-A46F-D7F7E0A968C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D8BEF178-860C-46A8-8423-C53A9AD2820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3">
                <a:lumMod val="40000"/>
                <a:lumOff val="60000"/>
              </a:schemeClr>
            </a:gs>
            <a:gs pos="100000">
              <a:schemeClr val="accent3"/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92435" y="5531882"/>
            <a:ext cx="6884435" cy="4308945"/>
            <a:chOff x="25473" y="25366"/>
            <a:chExt cx="1156133" cy="971866"/>
          </a:xfrm>
        </p:grpSpPr>
        <p:sp>
          <p:nvSpPr>
            <p:cNvPr id="3" name="Freeform 3"/>
            <p:cNvSpPr/>
            <p:nvPr/>
          </p:nvSpPr>
          <p:spPr>
            <a:xfrm>
              <a:off x="25473" y="25366"/>
              <a:ext cx="1156133" cy="971866"/>
            </a:xfrm>
            <a:custGeom>
              <a:avLst/>
              <a:gdLst/>
              <a:ahLst/>
              <a:cxnLst/>
              <a:rect l="l" t="t" r="r" b="b"/>
              <a:pathLst>
                <a:path w="1205217" h="997232">
                  <a:moveTo>
                    <a:pt x="0" y="0"/>
                  </a:moveTo>
                  <a:lnTo>
                    <a:pt x="1205217" y="0"/>
                  </a:lnTo>
                  <a:lnTo>
                    <a:pt x="1205217" y="997232"/>
                  </a:lnTo>
                  <a:lnTo>
                    <a:pt x="0" y="997232"/>
                  </a:lnTo>
                  <a:close/>
                </a:path>
              </a:pathLst>
            </a:custGeom>
            <a:blipFill>
              <a:blip r:embed="rId2"/>
              <a:stretch>
                <a:fillRect t="-23748" b="-23748"/>
              </a:stretch>
            </a:blipFill>
            <a:ln w="34925">
              <a:gradFill>
                <a:gsLst>
                  <a:gs pos="0">
                    <a:schemeClr val="tx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/>
            <a:lstStyle/>
            <a:p>
              <a:endParaRPr lang="en-ID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544800" y="9390711"/>
            <a:ext cx="3811425" cy="584924"/>
            <a:chOff x="0" y="0"/>
            <a:chExt cx="460762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7624" cy="812800"/>
            </a:xfrm>
            <a:custGeom>
              <a:avLst/>
              <a:gdLst/>
              <a:ahLst/>
              <a:cxnLst/>
              <a:rect l="l" t="t" r="r" b="b"/>
              <a:pathLst>
                <a:path w="4607624" h="812800">
                  <a:moveTo>
                    <a:pt x="0" y="0"/>
                  </a:moveTo>
                  <a:lnTo>
                    <a:pt x="4607624" y="0"/>
                  </a:lnTo>
                  <a:lnTo>
                    <a:pt x="46076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60762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1523" y="1629365"/>
            <a:ext cx="7040880" cy="3502340"/>
            <a:chOff x="0" y="0"/>
            <a:chExt cx="1090817" cy="5426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0817" cy="542604"/>
            </a:xfrm>
            <a:custGeom>
              <a:avLst/>
              <a:gdLst/>
              <a:ahLst/>
              <a:cxnLst/>
              <a:rect l="l" t="t" r="r" b="b"/>
              <a:pathLst>
                <a:path w="1090817" h="542604">
                  <a:moveTo>
                    <a:pt x="0" y="0"/>
                  </a:moveTo>
                  <a:lnTo>
                    <a:pt x="1090817" y="0"/>
                  </a:lnTo>
                  <a:lnTo>
                    <a:pt x="1090817" y="542604"/>
                  </a:lnTo>
                  <a:lnTo>
                    <a:pt x="0" y="542604"/>
                  </a:lnTo>
                  <a:close/>
                </a:path>
              </a:pathLst>
            </a:custGeom>
            <a:blipFill>
              <a:blip r:embed="rId3"/>
              <a:stretch>
                <a:fillRect t="-15587" b="-15587"/>
              </a:stretch>
            </a:blipFill>
            <a:ln w="44450">
              <a:gradFill>
                <a:gsLst>
                  <a:gs pos="0">
                    <a:schemeClr val="tx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515599" y="1646683"/>
            <a:ext cx="6516276" cy="3502340"/>
            <a:chOff x="0" y="0"/>
            <a:chExt cx="1172584" cy="5426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2584" cy="542604"/>
            </a:xfrm>
            <a:custGeom>
              <a:avLst/>
              <a:gdLst/>
              <a:ahLst/>
              <a:cxnLst/>
              <a:rect l="l" t="t" r="r" b="b"/>
              <a:pathLst>
                <a:path w="1172584" h="542604">
                  <a:moveTo>
                    <a:pt x="0" y="0"/>
                  </a:moveTo>
                  <a:lnTo>
                    <a:pt x="1172584" y="0"/>
                  </a:lnTo>
                  <a:lnTo>
                    <a:pt x="1172584" y="542604"/>
                  </a:lnTo>
                  <a:lnTo>
                    <a:pt x="0" y="542604"/>
                  </a:lnTo>
                  <a:close/>
                </a:path>
              </a:pathLst>
            </a:custGeom>
            <a:blipFill>
              <a:blip r:embed="rId4"/>
              <a:stretch>
                <a:fillRect l="-2746" t="-70980" r="-2746"/>
              </a:stretch>
            </a:blipFill>
            <a:ln w="34925">
              <a:gradFill>
                <a:gsLst>
                  <a:gs pos="0">
                    <a:schemeClr val="tx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8107617" y="1646683"/>
            <a:ext cx="2103183" cy="3502340"/>
            <a:chOff x="0" y="0"/>
            <a:chExt cx="325838" cy="5426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5838" cy="542604"/>
            </a:xfrm>
            <a:custGeom>
              <a:avLst/>
              <a:gdLst/>
              <a:ahLst/>
              <a:cxnLst/>
              <a:rect l="l" t="t" r="r" b="b"/>
              <a:pathLst>
                <a:path w="325838" h="542604">
                  <a:moveTo>
                    <a:pt x="0" y="0"/>
                  </a:moveTo>
                  <a:lnTo>
                    <a:pt x="325838" y="0"/>
                  </a:lnTo>
                  <a:lnTo>
                    <a:pt x="325838" y="542604"/>
                  </a:lnTo>
                  <a:lnTo>
                    <a:pt x="0" y="542604"/>
                  </a:lnTo>
                  <a:close/>
                </a:path>
              </a:pathLst>
            </a:custGeom>
            <a:blipFill>
              <a:blip r:embed="rId5"/>
              <a:stretch>
                <a:fillRect l="-26894" t="-6134" b="-29434"/>
              </a:stretch>
            </a:blipFill>
            <a:ln w="38100">
              <a:gradFill>
                <a:gsLst>
                  <a:gs pos="0">
                    <a:schemeClr val="tx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644432" y="5459388"/>
            <a:ext cx="4871166" cy="4827612"/>
            <a:chOff x="0" y="0"/>
            <a:chExt cx="754671" cy="74792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54671" cy="747923"/>
            </a:xfrm>
            <a:custGeom>
              <a:avLst/>
              <a:gdLst/>
              <a:ahLst/>
              <a:cxnLst/>
              <a:rect l="l" t="t" r="r" b="b"/>
              <a:pathLst>
                <a:path w="754671" h="747923">
                  <a:moveTo>
                    <a:pt x="0" y="0"/>
                  </a:moveTo>
                  <a:lnTo>
                    <a:pt x="754671" y="0"/>
                  </a:lnTo>
                  <a:lnTo>
                    <a:pt x="754671" y="747923"/>
                  </a:lnTo>
                  <a:lnTo>
                    <a:pt x="0" y="747923"/>
                  </a:lnTo>
                  <a:close/>
                </a:path>
              </a:pathLst>
            </a:custGeom>
            <a:blipFill>
              <a:blip r:embed="rId6"/>
              <a:stretch>
                <a:fillRect l="-16070" r="-16070"/>
              </a:stretch>
            </a:blipFill>
            <a:ln w="38100">
              <a:gradFill>
                <a:gsLst>
                  <a:gs pos="0">
                    <a:schemeClr val="tx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50212" y="5531882"/>
            <a:ext cx="5217384" cy="4755118"/>
            <a:chOff x="0" y="0"/>
            <a:chExt cx="826715" cy="74792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6715" cy="747923"/>
            </a:xfrm>
            <a:custGeom>
              <a:avLst/>
              <a:gdLst/>
              <a:ahLst/>
              <a:cxnLst/>
              <a:rect l="l" t="t" r="r" b="b"/>
              <a:pathLst>
                <a:path w="826715" h="747923">
                  <a:moveTo>
                    <a:pt x="0" y="0"/>
                  </a:moveTo>
                  <a:lnTo>
                    <a:pt x="826715" y="0"/>
                  </a:lnTo>
                  <a:lnTo>
                    <a:pt x="826715" y="747923"/>
                  </a:lnTo>
                  <a:lnTo>
                    <a:pt x="0" y="747923"/>
                  </a:lnTo>
                  <a:close/>
                </a:path>
              </a:pathLst>
            </a:custGeom>
            <a:blipFill>
              <a:blip r:embed="rId7"/>
              <a:stretch>
                <a:fillRect l="-30238" r="-30238"/>
              </a:stretch>
            </a:blipFill>
            <a:ln w="34925">
              <a:gradFill>
                <a:gsLst>
                  <a:gs pos="0">
                    <a:schemeClr val="tx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sp>
      </p:grpSp>
      <p:sp>
        <p:nvSpPr>
          <p:cNvPr id="28" name="TextBox 28"/>
          <p:cNvSpPr txBox="1"/>
          <p:nvPr/>
        </p:nvSpPr>
        <p:spPr>
          <a:xfrm>
            <a:off x="4914900" y="266700"/>
            <a:ext cx="8115300" cy="155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3"/>
              </a:lnSpc>
            </a:pPr>
            <a:r>
              <a:rPr lang="en-US" sz="89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Galeri</a:t>
            </a:r>
            <a:r>
              <a:rPr lang="en-US" sz="8900" b="1" dirty="0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 Kami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697200" y="9521255"/>
            <a:ext cx="1649696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528349" y="9512097"/>
            <a:ext cx="454851" cy="35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12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4F68AC20-00CC-4677-9322-55FCA0466571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2" name="Freeform 20">
            <a:extLst>
              <a:ext uri="{FF2B5EF4-FFF2-40B4-BE49-F238E27FC236}">
                <a16:creationId xmlns:a16="http://schemas.microsoft.com/office/drawing/2014/main" id="{5FBB33D5-EA82-46CE-8A23-584F728B3D96}"/>
              </a:ext>
            </a:extLst>
          </p:cNvPr>
          <p:cNvSpPr/>
          <p:nvPr/>
        </p:nvSpPr>
        <p:spPr>
          <a:xfrm>
            <a:off x="206680" y="179338"/>
            <a:ext cx="1317320" cy="1154162"/>
          </a:xfrm>
          <a:custGeom>
            <a:avLst/>
            <a:gdLst/>
            <a:ahLst/>
            <a:cxnLst/>
            <a:rect l="l" t="t" r="r" b="b"/>
            <a:pathLst>
              <a:path w="1768550" h="1584700">
                <a:moveTo>
                  <a:pt x="0" y="0"/>
                </a:moveTo>
                <a:lnTo>
                  <a:pt x="1768550" y="0"/>
                </a:lnTo>
                <a:lnTo>
                  <a:pt x="1768550" y="1584700"/>
                </a:lnTo>
                <a:lnTo>
                  <a:pt x="0" y="1584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9811" r="-189023" b="-191671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996B"/>
            </a:gs>
            <a:gs pos="0">
              <a:schemeClr val="accent3">
                <a:lumMod val="40000"/>
                <a:lumOff val="6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336" y="744794"/>
            <a:ext cx="6804402" cy="8918549"/>
            <a:chOff x="0" y="0"/>
            <a:chExt cx="1054180" cy="1381717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054180" cy="1381717"/>
            </a:xfrm>
            <a:custGeom>
              <a:avLst/>
              <a:gdLst/>
              <a:ahLst/>
              <a:cxnLst/>
              <a:rect l="l" t="t" r="r" b="b"/>
              <a:pathLst>
                <a:path w="1054180" h="1381717">
                  <a:moveTo>
                    <a:pt x="0" y="0"/>
                  </a:moveTo>
                  <a:lnTo>
                    <a:pt x="1054180" y="0"/>
                  </a:lnTo>
                  <a:lnTo>
                    <a:pt x="1054180" y="1381717"/>
                  </a:lnTo>
                  <a:lnTo>
                    <a:pt x="0" y="1381717"/>
                  </a:lnTo>
                  <a:close/>
                </a:path>
              </a:pathLst>
            </a:custGeom>
            <a:grpFill/>
            <a:ln w="44450">
              <a:gradFill>
                <a:gsLst>
                  <a:gs pos="0">
                    <a:srgbClr val="82996B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/>
            <a:lstStyle/>
            <a:p>
              <a:endParaRPr lang="en-ID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30303" y="744793"/>
            <a:ext cx="10115147" cy="8918549"/>
            <a:chOff x="0" y="0"/>
            <a:chExt cx="4021232" cy="3545530"/>
          </a:xfrm>
          <a:solidFill>
            <a:srgbClr val="0066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21232" cy="3545530"/>
            </a:xfrm>
            <a:custGeom>
              <a:avLst/>
              <a:gdLst/>
              <a:ahLst/>
              <a:cxnLst/>
              <a:rect l="l" t="t" r="r" b="b"/>
              <a:pathLst>
                <a:path w="4021232" h="3545530">
                  <a:moveTo>
                    <a:pt x="0" y="0"/>
                  </a:moveTo>
                  <a:lnTo>
                    <a:pt x="4021232" y="0"/>
                  </a:lnTo>
                  <a:lnTo>
                    <a:pt x="4021232" y="3545530"/>
                  </a:lnTo>
                  <a:lnTo>
                    <a:pt x="0" y="3545530"/>
                  </a:lnTo>
                  <a:close/>
                </a:path>
              </a:pathLst>
            </a:custGeom>
            <a:grpFill/>
            <a:ln w="44450"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021232" cy="3583630"/>
            </a:xfrm>
            <a:prstGeom prst="rect">
              <a:avLst/>
            </a:prstGeom>
            <a:grpFill/>
            <a:ln w="44450"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924800" y="4390382"/>
            <a:ext cx="11277600" cy="1627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020"/>
              </a:lnSpc>
            </a:pPr>
            <a:r>
              <a:rPr lang="en-US" sz="9800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TERIMA KASIH!</a:t>
            </a: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C249E303-1F94-4412-834F-2602454F5B82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F1441475-7F98-4997-ABED-95AA0FB7A03D}"/>
              </a:ext>
            </a:extLst>
          </p:cNvPr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0C6807D-72B0-4DB7-AA39-10EC875A7D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A0E0B47D-5007-476B-BEB6-8B54CB9C286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4A426BD4-BA2B-4752-98B4-D37322C088CA}"/>
              </a:ext>
            </a:extLst>
          </p:cNvPr>
          <p:cNvGrpSpPr/>
          <p:nvPr/>
        </p:nvGrpSpPr>
        <p:grpSpPr>
          <a:xfrm>
            <a:off x="17866725" y="828377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0B8D7CD-E60B-401E-909D-725C05204C3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DC9BE1D7-8BB1-440E-BD32-FEB91BF384E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CFC67615-A73B-472D-9553-2E50180B97AC}"/>
              </a:ext>
            </a:extLst>
          </p:cNvPr>
          <p:cNvGrpSpPr/>
          <p:nvPr/>
        </p:nvGrpSpPr>
        <p:grpSpPr>
          <a:xfrm>
            <a:off x="17445450" y="424062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B7C6F6F-F9D7-4B3C-9FE6-633D293C95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F9C5352E-5140-4E12-AF08-9C7F6E5D386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8F173F91-4031-4AC6-BC08-4A66179F82DA}"/>
              </a:ext>
            </a:extLst>
          </p:cNvPr>
          <p:cNvSpPr/>
          <p:nvPr/>
        </p:nvSpPr>
        <p:spPr>
          <a:xfrm>
            <a:off x="11582400" y="1322338"/>
            <a:ext cx="1828800" cy="18511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8B01ACE5-DA40-4FEE-AA35-374B24C9223E}"/>
              </a:ext>
            </a:extLst>
          </p:cNvPr>
          <p:cNvSpPr/>
          <p:nvPr/>
        </p:nvSpPr>
        <p:spPr>
          <a:xfrm>
            <a:off x="11430000" y="1249652"/>
            <a:ext cx="2133600" cy="1839962"/>
          </a:xfrm>
          <a:custGeom>
            <a:avLst/>
            <a:gdLst/>
            <a:ahLst/>
            <a:cxnLst/>
            <a:rect l="l" t="t" r="r" b="b"/>
            <a:pathLst>
              <a:path w="1768550" h="1584700">
                <a:moveTo>
                  <a:pt x="0" y="0"/>
                </a:moveTo>
                <a:lnTo>
                  <a:pt x="1768550" y="0"/>
                </a:lnTo>
                <a:lnTo>
                  <a:pt x="1768550" y="1584700"/>
                </a:lnTo>
                <a:lnTo>
                  <a:pt x="0" y="158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9811" r="-189023" b="-191671"/>
            </a:stretch>
          </a:blipFill>
        </p:spPr>
        <p:txBody>
          <a:bodyPr/>
          <a:lstStyle/>
          <a:p>
            <a:endParaRPr lang="en-ID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  <a:alpha val="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8">
            <a:extLst>
              <a:ext uri="{FF2B5EF4-FFF2-40B4-BE49-F238E27FC236}">
                <a16:creationId xmlns:a16="http://schemas.microsoft.com/office/drawing/2014/main" id="{8073736E-34C2-4BF5-BBC2-0DC78800794D}"/>
              </a:ext>
            </a:extLst>
          </p:cNvPr>
          <p:cNvSpPr/>
          <p:nvPr/>
        </p:nvSpPr>
        <p:spPr>
          <a:xfrm>
            <a:off x="15773399" y="9358016"/>
            <a:ext cx="2589921" cy="595776"/>
          </a:xfrm>
          <a:custGeom>
            <a:avLst/>
            <a:gdLst/>
            <a:ahLst/>
            <a:cxnLst/>
            <a:rect l="l" t="t" r="r" b="b"/>
            <a:pathLst>
              <a:path w="4607624" h="812800">
                <a:moveTo>
                  <a:pt x="0" y="0"/>
                </a:moveTo>
                <a:lnTo>
                  <a:pt x="4607624" y="0"/>
                </a:lnTo>
                <a:lnTo>
                  <a:pt x="4607624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</p:spPr>
      </p:sp>
      <p:grpSp>
        <p:nvGrpSpPr>
          <p:cNvPr id="2" name="Group 2"/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33402" y="3716454"/>
            <a:ext cx="8763000" cy="2423747"/>
            <a:chOff x="0" y="0"/>
            <a:chExt cx="3806441" cy="1462291"/>
          </a:xfrm>
          <a:solidFill>
            <a:srgbClr val="006600">
              <a:alpha val="69000"/>
            </a:srgbClr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3806441" cy="1462291"/>
            </a:xfrm>
            <a:custGeom>
              <a:avLst/>
              <a:gdLst/>
              <a:ahLst/>
              <a:cxnLst/>
              <a:rect l="l" t="t" r="r" b="b"/>
              <a:pathLst>
                <a:path w="3806441" h="1462291">
                  <a:moveTo>
                    <a:pt x="0" y="0"/>
                  </a:moveTo>
                  <a:lnTo>
                    <a:pt x="3806441" y="0"/>
                  </a:lnTo>
                  <a:lnTo>
                    <a:pt x="3806441" y="1462291"/>
                  </a:lnTo>
                  <a:lnTo>
                    <a:pt x="0" y="1462291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806441" cy="150039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771901" y="490215"/>
            <a:ext cx="1074419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11"/>
              </a:lnSpc>
            </a:pPr>
            <a:r>
              <a:rPr lang="en-US" sz="80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Selamat</a:t>
            </a:r>
            <a:r>
              <a:rPr lang="en-US" sz="8000" b="1" dirty="0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  <a:r>
              <a:rPr lang="en-US" sz="80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Datang</a:t>
            </a:r>
            <a:r>
              <a:rPr lang="en-US" sz="8000" b="1" dirty="0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643608" y="9530172"/>
            <a:ext cx="1547479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85250" y="9486900"/>
            <a:ext cx="64100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6639" y="2851907"/>
            <a:ext cx="9268761" cy="459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4000" b="1" dirty="0" err="1">
                <a:latin typeface="Open Sans SemiCondensed ExtraBo" pitchFamily="2" charset="0"/>
                <a:ea typeface="Open Sans SemiCondensed ExtraBo" pitchFamily="2" charset="0"/>
                <a:cs typeface="Open Sans SemiCondensed ExtraBo" pitchFamily="2" charset="0"/>
                <a:sym typeface="Raleway Bold"/>
              </a:rPr>
              <a:t>Koperasi</a:t>
            </a:r>
            <a:r>
              <a:rPr lang="en-US" sz="4000" b="1" dirty="0">
                <a:latin typeface="Open Sans SemiCondensed ExtraBo" pitchFamily="2" charset="0"/>
                <a:ea typeface="Open Sans SemiCondensed ExtraBo" pitchFamily="2" charset="0"/>
                <a:cs typeface="Open Sans SemiCondensed ExtraBo" pitchFamily="2" charset="0"/>
                <a:sym typeface="Raleway Bold"/>
              </a:rPr>
              <a:t> Bintang </a:t>
            </a:r>
            <a:r>
              <a:rPr lang="en-US" sz="4000" b="1" dirty="0" err="1">
                <a:latin typeface="Open Sans SemiCondensed ExtraBo" pitchFamily="2" charset="0"/>
                <a:ea typeface="Open Sans SemiCondensed ExtraBo" pitchFamily="2" charset="0"/>
                <a:cs typeface="Open Sans SemiCondensed ExtraBo" pitchFamily="2" charset="0"/>
                <a:sym typeface="Raleway Bold"/>
              </a:rPr>
              <a:t>Kencana</a:t>
            </a:r>
            <a:r>
              <a:rPr lang="en-US" sz="4000" b="1" dirty="0">
                <a:latin typeface="Open Sans SemiCondensed ExtraBo" pitchFamily="2" charset="0"/>
                <a:ea typeface="Open Sans SemiCondensed ExtraBo" pitchFamily="2" charset="0"/>
                <a:cs typeface="Open Sans SemiCondensed ExtraBo" pitchFamily="2" charset="0"/>
                <a:sym typeface="Raleway Bold"/>
              </a:rPr>
              <a:t> </a:t>
            </a:r>
            <a:r>
              <a:rPr lang="en-US" sz="4000" b="1" dirty="0" err="1">
                <a:latin typeface="Open Sans SemiCondensed ExtraBo" pitchFamily="2" charset="0"/>
                <a:ea typeface="Open Sans SemiCondensed ExtraBo" pitchFamily="2" charset="0"/>
                <a:cs typeface="Open Sans SemiCondensed ExtraBo" pitchFamily="2" charset="0"/>
                <a:sym typeface="Raleway Bold"/>
              </a:rPr>
              <a:t>Darma</a:t>
            </a:r>
            <a:r>
              <a:rPr lang="en-US" sz="4000" b="1" dirty="0">
                <a:latin typeface="Open Sans SemiCondensed ExtraBo" pitchFamily="2" charset="0"/>
                <a:ea typeface="Open Sans SemiCondensed ExtraBo" pitchFamily="2" charset="0"/>
                <a:cs typeface="Open Sans SemiCondensed ExtraBo" pitchFamily="2" charset="0"/>
                <a:sym typeface="Raleway Bold"/>
              </a:rPr>
              <a:t> Ayu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3776" y="3945137"/>
            <a:ext cx="11125198" cy="2493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000" b="1" dirty="0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  <a:sym typeface="Raleway"/>
              </a:rPr>
              <a:t>Surat </a:t>
            </a:r>
            <a:r>
              <a:rPr lang="en-US" sz="2000" b="1" dirty="0" err="1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  <a:sym typeface="Raleway"/>
              </a:rPr>
              <a:t>Keterangan</a:t>
            </a:r>
            <a:r>
              <a:rPr lang="en-US" sz="2000" b="1" dirty="0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  <a:sym typeface="Raleway"/>
              </a:rPr>
              <a:t> Usaha : AHU-01358.AHA.02.01.TAHUN 2023</a:t>
            </a:r>
          </a:p>
          <a:p>
            <a:pPr algn="l">
              <a:lnSpc>
                <a:spcPts val="2799"/>
              </a:lnSpc>
            </a:pPr>
            <a:endParaRPr lang="en-US" sz="199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Visi</a:t>
            </a:r>
            <a:endParaRPr lang="en-US" sz="1999" dirty="0">
              <a:solidFill>
                <a:srgbClr val="FFFFFF"/>
              </a:solidFill>
              <a:latin typeface="Roboto Bk" pitchFamily="2" charset="0"/>
              <a:ea typeface="Roboto Bk" pitchFamily="2" charset="0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Meningkatkan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Pendapatan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dan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Kesejahteraan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Anggota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Melalui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Usaha</a:t>
            </a:r>
          </a:p>
          <a:p>
            <a:pPr algn="l">
              <a:lnSpc>
                <a:spcPts val="2799"/>
              </a:lnSpc>
            </a:pP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Dengan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Pelayanan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Kepada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Anggota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Masyarakat</a:t>
            </a:r>
          </a:p>
          <a:p>
            <a:pPr algn="l">
              <a:lnSpc>
                <a:spcPts val="2799"/>
              </a:lnSpc>
            </a:pPr>
            <a:endParaRPr lang="en-US" sz="199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endParaRPr lang="en-US" sz="199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B93E5934-B507-4BE9-A347-79E355B32EAC}"/>
              </a:ext>
            </a:extLst>
          </p:cNvPr>
          <p:cNvGrpSpPr/>
          <p:nvPr/>
        </p:nvGrpSpPr>
        <p:grpSpPr>
          <a:xfrm>
            <a:off x="1132821" y="6407048"/>
            <a:ext cx="8925580" cy="2486898"/>
            <a:chOff x="0" y="0"/>
            <a:chExt cx="3806441" cy="1462291"/>
          </a:xfrm>
          <a:solidFill>
            <a:schemeClr val="accent3">
              <a:lumMod val="75000"/>
            </a:schemeClr>
          </a:solidFill>
        </p:grpSpPr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5FF2620E-6088-4265-8A58-038927EC18AE}"/>
                </a:ext>
              </a:extLst>
            </p:cNvPr>
            <p:cNvSpPr/>
            <p:nvPr/>
          </p:nvSpPr>
          <p:spPr>
            <a:xfrm>
              <a:off x="0" y="0"/>
              <a:ext cx="3806441" cy="1462291"/>
            </a:xfrm>
            <a:custGeom>
              <a:avLst/>
              <a:gdLst/>
              <a:ahLst/>
              <a:cxnLst/>
              <a:rect l="l" t="t" r="r" b="b"/>
              <a:pathLst>
                <a:path w="3806441" h="1462291">
                  <a:moveTo>
                    <a:pt x="0" y="0"/>
                  </a:moveTo>
                  <a:lnTo>
                    <a:pt x="3806441" y="0"/>
                  </a:lnTo>
                  <a:lnTo>
                    <a:pt x="3806441" y="1462291"/>
                  </a:lnTo>
                  <a:lnTo>
                    <a:pt x="0" y="1462291"/>
                  </a:lnTo>
                  <a:close/>
                </a:path>
              </a:pathLst>
            </a:custGeom>
            <a:grpFill/>
          </p:spPr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6B6465AD-F27D-4312-A299-6BE03D9B202E}"/>
                </a:ext>
              </a:extLst>
            </p:cNvPr>
            <p:cNvSpPr txBox="1"/>
            <p:nvPr/>
          </p:nvSpPr>
          <p:spPr>
            <a:xfrm>
              <a:off x="0" y="-38100"/>
              <a:ext cx="3806441" cy="150039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0">
            <a:extLst>
              <a:ext uri="{FF2B5EF4-FFF2-40B4-BE49-F238E27FC236}">
                <a16:creationId xmlns:a16="http://schemas.microsoft.com/office/drawing/2014/main" id="{D6104322-27EE-468B-A31A-751E0AF95483}"/>
              </a:ext>
            </a:extLst>
          </p:cNvPr>
          <p:cNvSpPr txBox="1"/>
          <p:nvPr/>
        </p:nvSpPr>
        <p:spPr>
          <a:xfrm>
            <a:off x="1447800" y="6315996"/>
            <a:ext cx="8229600" cy="24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endParaRPr lang="en-US" sz="1999" dirty="0">
              <a:solidFill>
                <a:srgbClr val="FFFFFF"/>
              </a:solidFill>
              <a:latin typeface="Roboto Bk" pitchFamily="2" charset="0"/>
              <a:ea typeface="Roboto Bk" pitchFamily="2" charset="0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Misi</a:t>
            </a:r>
            <a:endParaRPr lang="en-US" sz="1999" dirty="0">
              <a:solidFill>
                <a:srgbClr val="FFFFFF"/>
              </a:solidFill>
              <a:latin typeface="Roboto Bk" pitchFamily="2" charset="0"/>
              <a:ea typeface="Roboto Bk" pitchFamily="2" charset="0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1.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Melayani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Anggota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dan Masyarakat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Secara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Profesional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Dalam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            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Pemenuhan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Usaha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tani</a:t>
            </a:r>
            <a:endParaRPr lang="en-US" sz="1999" dirty="0">
              <a:solidFill>
                <a:srgbClr val="FFFFFF"/>
              </a:solidFill>
              <a:latin typeface="Roboto Bk" pitchFamily="2" charset="0"/>
              <a:ea typeface="Roboto Bk" pitchFamily="2" charset="0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2.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Mendapatkan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Pangsa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Pasar dan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Sistem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Informasi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Yang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lebih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Mudah</a:t>
            </a:r>
            <a:endParaRPr lang="en-US" sz="1999" dirty="0">
              <a:solidFill>
                <a:srgbClr val="FFFFFF"/>
              </a:solidFill>
              <a:latin typeface="Roboto Bk" pitchFamily="2" charset="0"/>
              <a:ea typeface="Roboto Bk" pitchFamily="2" charset="0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3.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Melaksanakan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Kegiatan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Usaha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Dengan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Sistem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Efisiensi</a:t>
            </a:r>
            <a:r>
              <a:rPr lang="en-US" sz="1999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dan </a:t>
            </a:r>
            <a:r>
              <a:rPr lang="en-US" sz="1999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Efektif</a:t>
            </a:r>
            <a:endParaRPr lang="en-US" sz="1999" dirty="0">
              <a:solidFill>
                <a:srgbClr val="FFFFFF"/>
              </a:solidFill>
              <a:latin typeface="Roboto Bk" pitchFamily="2" charset="0"/>
              <a:ea typeface="Roboto Bk" pitchFamily="2" charset="0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endParaRPr lang="en-US" sz="199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461D05-A906-4DA3-A66C-064DA4C5A930}"/>
              </a:ext>
            </a:extLst>
          </p:cNvPr>
          <p:cNvSpPr/>
          <p:nvPr/>
        </p:nvSpPr>
        <p:spPr>
          <a:xfrm>
            <a:off x="11919505" y="2358042"/>
            <a:ext cx="6292295" cy="6286309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3825">
            <a:gradFill>
              <a:gsLst>
                <a:gs pos="0">
                  <a:srgbClr val="006600"/>
                </a:gs>
                <a:gs pos="74000">
                  <a:schemeClr val="accent3">
                    <a:lumMod val="40000"/>
                    <a:lumOff val="60000"/>
                  </a:schemeClr>
                </a:gs>
                <a:gs pos="83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E5E2C1AA-0646-44B9-A297-CAC895E2AA15}"/>
              </a:ext>
            </a:extLst>
          </p:cNvPr>
          <p:cNvGrpSpPr/>
          <p:nvPr/>
        </p:nvGrpSpPr>
        <p:grpSpPr>
          <a:xfrm>
            <a:off x="-24891" y="8800427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FD1E69E2-837A-41AC-8F57-401280A3710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2" name="TextBox 4">
              <a:extLst>
                <a:ext uri="{FF2B5EF4-FFF2-40B4-BE49-F238E27FC236}">
                  <a16:creationId xmlns:a16="http://schemas.microsoft.com/office/drawing/2014/main" id="{7C83484B-0E69-4AD5-943C-31B379C2D0A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2">
            <a:extLst>
              <a:ext uri="{FF2B5EF4-FFF2-40B4-BE49-F238E27FC236}">
                <a16:creationId xmlns:a16="http://schemas.microsoft.com/office/drawing/2014/main" id="{BD34956E-7A06-49F8-9460-FBC4D4F2DE46}"/>
              </a:ext>
            </a:extLst>
          </p:cNvPr>
          <p:cNvGrpSpPr/>
          <p:nvPr/>
        </p:nvGrpSpPr>
        <p:grpSpPr>
          <a:xfrm>
            <a:off x="-3957" y="967522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E3FB7480-8DFB-4E50-81AC-9334B64B7DB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5" name="TextBox 4">
              <a:extLst>
                <a:ext uri="{FF2B5EF4-FFF2-40B4-BE49-F238E27FC236}">
                  <a16:creationId xmlns:a16="http://schemas.microsoft.com/office/drawing/2014/main" id="{1742A519-04A3-4DD8-A6AA-07E66575AB5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2">
            <a:extLst>
              <a:ext uri="{FF2B5EF4-FFF2-40B4-BE49-F238E27FC236}">
                <a16:creationId xmlns:a16="http://schemas.microsoft.com/office/drawing/2014/main" id="{B7208963-7075-41F3-ADBA-3B88EA7C14C0}"/>
              </a:ext>
            </a:extLst>
          </p:cNvPr>
          <p:cNvGrpSpPr/>
          <p:nvPr/>
        </p:nvGrpSpPr>
        <p:grpSpPr>
          <a:xfrm>
            <a:off x="396384" y="924412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3C324FFE-AFD9-4187-BA95-D316C5B48BA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8" name="TextBox 4">
              <a:extLst>
                <a:ext uri="{FF2B5EF4-FFF2-40B4-BE49-F238E27FC236}">
                  <a16:creationId xmlns:a16="http://schemas.microsoft.com/office/drawing/2014/main" id="{148993CE-C136-4CEF-ADCE-8E58C33CD50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Rectangle 33">
            <a:extLst>
              <a:ext uri="{FF2B5EF4-FFF2-40B4-BE49-F238E27FC236}">
                <a16:creationId xmlns:a16="http://schemas.microsoft.com/office/drawing/2014/main" id="{A863758F-9CF4-4EAF-AC39-2CE14A0A4E98}"/>
              </a:ext>
            </a:extLst>
          </p:cNvPr>
          <p:cNvSpPr/>
          <p:nvPr/>
        </p:nvSpPr>
        <p:spPr>
          <a:xfrm>
            <a:off x="-24890" y="10040514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0" name="Freeform 20">
            <a:extLst>
              <a:ext uri="{FF2B5EF4-FFF2-40B4-BE49-F238E27FC236}">
                <a16:creationId xmlns:a16="http://schemas.microsoft.com/office/drawing/2014/main" id="{36639631-3224-40B2-BB40-760958ADE62B}"/>
              </a:ext>
            </a:extLst>
          </p:cNvPr>
          <p:cNvSpPr/>
          <p:nvPr/>
        </p:nvSpPr>
        <p:spPr>
          <a:xfrm>
            <a:off x="206680" y="179338"/>
            <a:ext cx="1317320" cy="1154162"/>
          </a:xfrm>
          <a:custGeom>
            <a:avLst/>
            <a:gdLst/>
            <a:ahLst/>
            <a:cxnLst/>
            <a:rect l="l" t="t" r="r" b="b"/>
            <a:pathLst>
              <a:path w="1768550" h="1584700">
                <a:moveTo>
                  <a:pt x="0" y="0"/>
                </a:moveTo>
                <a:lnTo>
                  <a:pt x="1768550" y="0"/>
                </a:lnTo>
                <a:lnTo>
                  <a:pt x="1768550" y="1584700"/>
                </a:lnTo>
                <a:lnTo>
                  <a:pt x="0" y="158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9811" r="-189023" b="-191671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40000"/>
                <a:lumOff val="60000"/>
              </a:schemeClr>
            </a:gs>
            <a:gs pos="0">
              <a:srgbClr val="82996B"/>
            </a:gs>
            <a:gs pos="14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8">
            <a:extLst>
              <a:ext uri="{FF2B5EF4-FFF2-40B4-BE49-F238E27FC236}">
                <a16:creationId xmlns:a16="http://schemas.microsoft.com/office/drawing/2014/main" id="{A6FBAB67-4636-40C0-8216-B3212C4EB6CA}"/>
              </a:ext>
            </a:extLst>
          </p:cNvPr>
          <p:cNvSpPr/>
          <p:nvPr/>
        </p:nvSpPr>
        <p:spPr>
          <a:xfrm>
            <a:off x="16001999" y="9269567"/>
            <a:ext cx="2361321" cy="684225"/>
          </a:xfrm>
          <a:custGeom>
            <a:avLst/>
            <a:gdLst/>
            <a:ahLst/>
            <a:cxnLst/>
            <a:rect l="l" t="t" r="r" b="b"/>
            <a:pathLst>
              <a:path w="4607624" h="812800">
                <a:moveTo>
                  <a:pt x="0" y="0"/>
                </a:moveTo>
                <a:lnTo>
                  <a:pt x="4607624" y="0"/>
                </a:lnTo>
                <a:lnTo>
                  <a:pt x="4607624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</p:spPr>
      </p:sp>
      <p:grpSp>
        <p:nvGrpSpPr>
          <p:cNvPr id="2" name="Group 2"/>
          <p:cNvGrpSpPr/>
          <p:nvPr/>
        </p:nvGrpSpPr>
        <p:grpSpPr>
          <a:xfrm>
            <a:off x="10560370" y="-19747"/>
            <a:ext cx="7831539" cy="8686800"/>
            <a:chOff x="285941" y="-145694"/>
            <a:chExt cx="1272204" cy="1272302"/>
          </a:xfrm>
          <a:blipFill>
            <a:blip r:embed="rId2"/>
            <a:stretch>
              <a:fillRect l="-26634" r="-26634"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285941" y="-145694"/>
              <a:ext cx="1272204" cy="1272302"/>
            </a:xfrm>
            <a:custGeom>
              <a:avLst/>
              <a:gdLst/>
              <a:ahLst/>
              <a:cxnLst/>
              <a:rect l="l" t="t" r="r" b="b"/>
              <a:pathLst>
                <a:path w="1272204" h="1272302">
                  <a:moveTo>
                    <a:pt x="0" y="0"/>
                  </a:moveTo>
                  <a:lnTo>
                    <a:pt x="1272204" y="0"/>
                  </a:lnTo>
                  <a:lnTo>
                    <a:pt x="1272204" y="1272302"/>
                  </a:lnTo>
                  <a:lnTo>
                    <a:pt x="0" y="1272302"/>
                  </a:lnTo>
                  <a:close/>
                </a:path>
              </a:pathLst>
            </a:custGeom>
            <a:grpFill/>
            <a:ln w="50800">
              <a:gradFill>
                <a:gsLst>
                  <a:gs pos="0">
                    <a:srgbClr val="0066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006600"/>
                  </a:gs>
                  <a:gs pos="100000">
                    <a:srgbClr val="006600"/>
                  </a:gs>
                </a:gsLst>
                <a:lin ang="5400000" scaled="1"/>
              </a:gra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-59139" y="5174673"/>
            <a:ext cx="10591800" cy="3812841"/>
            <a:chOff x="0" y="0"/>
            <a:chExt cx="3784176" cy="1469021"/>
          </a:xfrm>
          <a:solidFill>
            <a:srgbClr val="00660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784176" cy="1469021"/>
            </a:xfrm>
            <a:custGeom>
              <a:avLst/>
              <a:gdLst/>
              <a:ahLst/>
              <a:cxnLst/>
              <a:rect l="l" t="t" r="r" b="b"/>
              <a:pathLst>
                <a:path w="3784176" h="1469021">
                  <a:moveTo>
                    <a:pt x="0" y="0"/>
                  </a:moveTo>
                  <a:lnTo>
                    <a:pt x="3784176" y="0"/>
                  </a:lnTo>
                  <a:lnTo>
                    <a:pt x="3784176" y="1469021"/>
                  </a:lnTo>
                  <a:lnTo>
                    <a:pt x="0" y="1469021"/>
                  </a:lnTo>
                  <a:close/>
                </a:path>
              </a:pathLst>
            </a:custGeom>
            <a:grpFill/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84176" cy="150712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002000" y="9420056"/>
            <a:ext cx="1535141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646998" y="9410700"/>
            <a:ext cx="64100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29509" y="1530248"/>
            <a:ext cx="8343900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3"/>
              </a:lnSpc>
            </a:pPr>
            <a:r>
              <a:rPr lang="en-US" sz="80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Tentang</a:t>
            </a:r>
            <a:r>
              <a:rPr lang="en-US" sz="8000" b="1" dirty="0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 Kami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1273" y="4358210"/>
            <a:ext cx="4720052" cy="452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600" b="1" dirty="0">
                <a:latin typeface="Segoe UI Black" panose="020B0A02040204020203" pitchFamily="34" charset="0"/>
                <a:ea typeface="Segoe UI Black" panose="020B0A02040204020203" pitchFamily="34" charset="0"/>
                <a:cs typeface="Raleway Bold"/>
                <a:sym typeface="Raleway Bold"/>
              </a:rPr>
              <a:t>Awal </a:t>
            </a:r>
            <a:r>
              <a:rPr lang="en-US" sz="3600" b="1" dirty="0" err="1">
                <a:latin typeface="Segoe UI Black" panose="020B0A02040204020203" pitchFamily="34" charset="0"/>
                <a:ea typeface="Segoe UI Black" panose="020B0A02040204020203" pitchFamily="34" charset="0"/>
                <a:cs typeface="Raleway Bold"/>
                <a:sym typeface="Raleway Bold"/>
              </a:rPr>
              <a:t>Mula</a:t>
            </a:r>
            <a:r>
              <a:rPr lang="en-US" sz="3600" b="1" dirty="0">
                <a:latin typeface="Segoe UI Black" panose="020B0A02040204020203" pitchFamily="34" charset="0"/>
                <a:ea typeface="Segoe UI Black" panose="020B0A02040204020203" pitchFamily="34" charset="0"/>
                <a:cs typeface="Raleway Bold"/>
                <a:sym typeface="Raleway Bold"/>
              </a:rPr>
              <a:t> </a:t>
            </a:r>
            <a:r>
              <a:rPr lang="en-US" sz="3600" b="1" dirty="0" err="1">
                <a:latin typeface="Segoe UI Black" panose="020B0A02040204020203" pitchFamily="34" charset="0"/>
                <a:ea typeface="Segoe UI Black" panose="020B0A02040204020203" pitchFamily="34" charset="0"/>
                <a:cs typeface="Raleway Bold"/>
                <a:sym typeface="Raleway Bold"/>
              </a:rPr>
              <a:t>Pendirian</a:t>
            </a:r>
            <a:endParaRPr lang="en-US" sz="3600" b="1" dirty="0">
              <a:latin typeface="Segoe UI Black" panose="020B0A02040204020203" pitchFamily="34" charset="0"/>
              <a:ea typeface="Segoe UI Black" panose="020B0A02040204020203" pitchFamily="34" charset="0"/>
              <a:cs typeface="Raleway Bold"/>
              <a:sym typeface="Raleway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6200" y="5295900"/>
            <a:ext cx="13179269" cy="356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Koperasi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Bintang </a:t>
            </a: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Kencana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Darma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Ayu</a:t>
            </a: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Bertempat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di Blok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Cangkrung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Rt 001/Rw003,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Desa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Wanasari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Kecamatan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Bangodua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Kabupaten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Indramayu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algn="l">
              <a:lnSpc>
                <a:spcPts val="2799"/>
              </a:lnSpc>
            </a:pPr>
            <a:endParaRPr lang="en-US" sz="1999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Koperasi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Bintang </a:t>
            </a: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Kencana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Darma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Ayu </a:t>
            </a: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terdiri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dari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5 </a:t>
            </a: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kecamatan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diantaranya</a:t>
            </a:r>
            <a:r>
              <a:rPr lang="en-US" sz="2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:</a:t>
            </a: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  1.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Kecamatan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Bangodua</a:t>
            </a:r>
            <a:endParaRPr lang="en-US" sz="199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  2.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Kecamatan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Tukdana</a:t>
            </a:r>
            <a:endParaRPr lang="en-US" sz="199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  3.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Kecamatan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Widasari</a:t>
            </a:r>
            <a:endParaRPr lang="en-US" sz="199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  4.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Kecamatan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Cikedung</a:t>
            </a:r>
            <a:endParaRPr lang="en-US" sz="199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  5.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Kecamatan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Lelea</a:t>
            </a:r>
            <a:r>
              <a:rPr lang="en-US" sz="19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  </a:t>
            </a:r>
          </a:p>
        </p:txBody>
      </p:sp>
      <p:grpSp>
        <p:nvGrpSpPr>
          <p:cNvPr id="24" name="Group 7">
            <a:extLst>
              <a:ext uri="{FF2B5EF4-FFF2-40B4-BE49-F238E27FC236}">
                <a16:creationId xmlns:a16="http://schemas.microsoft.com/office/drawing/2014/main" id="{8FE2AC54-84E8-49E8-8DF3-BFE4ADB074D8}"/>
              </a:ext>
            </a:extLst>
          </p:cNvPr>
          <p:cNvGrpSpPr/>
          <p:nvPr/>
        </p:nvGrpSpPr>
        <p:grpSpPr>
          <a:xfrm>
            <a:off x="-1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70A6374-2A9D-44D9-AC24-BCA7E267E9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6AF2F79D-D3F6-415C-92F1-BB369973E1E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7">
            <a:extLst>
              <a:ext uri="{FF2B5EF4-FFF2-40B4-BE49-F238E27FC236}">
                <a16:creationId xmlns:a16="http://schemas.microsoft.com/office/drawing/2014/main" id="{93038D46-3995-46D6-AC3A-5768D98F194B}"/>
              </a:ext>
            </a:extLst>
          </p:cNvPr>
          <p:cNvGrpSpPr/>
          <p:nvPr/>
        </p:nvGrpSpPr>
        <p:grpSpPr>
          <a:xfrm>
            <a:off x="-2" y="788688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E17F1F8-D323-4695-B828-6A3C5741F63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FEA439B9-2203-4E6A-BA13-899B6A76E8E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7">
            <a:extLst>
              <a:ext uri="{FF2B5EF4-FFF2-40B4-BE49-F238E27FC236}">
                <a16:creationId xmlns:a16="http://schemas.microsoft.com/office/drawing/2014/main" id="{53D25D6E-4E2D-4307-8BF8-591EE3F3F4A7}"/>
              </a:ext>
            </a:extLst>
          </p:cNvPr>
          <p:cNvGrpSpPr/>
          <p:nvPr/>
        </p:nvGrpSpPr>
        <p:grpSpPr>
          <a:xfrm>
            <a:off x="421273" y="38292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F44935EF-EA3C-417E-B07B-98FFF72A63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19790E0F-E56B-4106-A4C0-836CAC9FC5B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C2F58B7-8EDC-468E-8376-6FA618CD9320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5" name="Freeform 20">
            <a:extLst>
              <a:ext uri="{FF2B5EF4-FFF2-40B4-BE49-F238E27FC236}">
                <a16:creationId xmlns:a16="http://schemas.microsoft.com/office/drawing/2014/main" id="{5FCFC0B0-CF52-4316-BBE8-6C3ABC13AEC9}"/>
              </a:ext>
            </a:extLst>
          </p:cNvPr>
          <p:cNvSpPr/>
          <p:nvPr/>
        </p:nvSpPr>
        <p:spPr>
          <a:xfrm>
            <a:off x="4267200" y="-20768"/>
            <a:ext cx="1317320" cy="1154162"/>
          </a:xfrm>
          <a:custGeom>
            <a:avLst/>
            <a:gdLst/>
            <a:ahLst/>
            <a:cxnLst/>
            <a:rect l="l" t="t" r="r" b="b"/>
            <a:pathLst>
              <a:path w="1768550" h="1584700">
                <a:moveTo>
                  <a:pt x="0" y="0"/>
                </a:moveTo>
                <a:lnTo>
                  <a:pt x="1768550" y="0"/>
                </a:lnTo>
                <a:lnTo>
                  <a:pt x="1768550" y="1584700"/>
                </a:lnTo>
                <a:lnTo>
                  <a:pt x="0" y="158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9811" r="-189023" b="-191671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8">
            <a:extLst>
              <a:ext uri="{FF2B5EF4-FFF2-40B4-BE49-F238E27FC236}">
                <a16:creationId xmlns:a16="http://schemas.microsoft.com/office/drawing/2014/main" id="{FB80AE7B-6168-4CFF-8BF6-791FF53CD311}"/>
              </a:ext>
            </a:extLst>
          </p:cNvPr>
          <p:cNvSpPr/>
          <p:nvPr/>
        </p:nvSpPr>
        <p:spPr>
          <a:xfrm>
            <a:off x="15626573" y="9269567"/>
            <a:ext cx="2736747" cy="684225"/>
          </a:xfrm>
          <a:custGeom>
            <a:avLst/>
            <a:gdLst/>
            <a:ahLst/>
            <a:cxnLst/>
            <a:rect l="l" t="t" r="r" b="b"/>
            <a:pathLst>
              <a:path w="4607624" h="812800">
                <a:moveTo>
                  <a:pt x="0" y="0"/>
                </a:moveTo>
                <a:lnTo>
                  <a:pt x="4607624" y="0"/>
                </a:lnTo>
                <a:lnTo>
                  <a:pt x="4607624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</p:spPr>
      </p:sp>
      <p:grpSp>
        <p:nvGrpSpPr>
          <p:cNvPr id="2" name="Group 2"/>
          <p:cNvGrpSpPr/>
          <p:nvPr/>
        </p:nvGrpSpPr>
        <p:grpSpPr>
          <a:xfrm>
            <a:off x="-59139" y="1573075"/>
            <a:ext cx="8261030" cy="7231975"/>
            <a:chOff x="0" y="0"/>
            <a:chExt cx="2006731" cy="1950292"/>
          </a:xfrm>
          <a:solidFill>
            <a:srgbClr val="0066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006731" cy="1950292"/>
            </a:xfrm>
            <a:custGeom>
              <a:avLst/>
              <a:gdLst/>
              <a:ahLst/>
              <a:cxnLst/>
              <a:rect l="l" t="t" r="r" b="b"/>
              <a:pathLst>
                <a:path w="2006731" h="1950292">
                  <a:moveTo>
                    <a:pt x="0" y="0"/>
                  </a:moveTo>
                  <a:lnTo>
                    <a:pt x="2006731" y="0"/>
                  </a:lnTo>
                  <a:lnTo>
                    <a:pt x="2006731" y="1950292"/>
                  </a:lnTo>
                  <a:lnTo>
                    <a:pt x="0" y="1950292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06731" cy="19883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10802" y="1171033"/>
            <a:ext cx="4002781" cy="3438862"/>
            <a:chOff x="0" y="0"/>
            <a:chExt cx="469721" cy="4035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9721" cy="403546"/>
            </a:xfrm>
            <a:custGeom>
              <a:avLst/>
              <a:gdLst/>
              <a:ahLst/>
              <a:cxnLst/>
              <a:rect l="l" t="t" r="r" b="b"/>
              <a:pathLst>
                <a:path w="469721" h="403546">
                  <a:moveTo>
                    <a:pt x="0" y="0"/>
                  </a:moveTo>
                  <a:lnTo>
                    <a:pt x="469721" y="0"/>
                  </a:lnTo>
                  <a:lnTo>
                    <a:pt x="469721" y="403546"/>
                  </a:lnTo>
                  <a:lnTo>
                    <a:pt x="0" y="403546"/>
                  </a:lnTo>
                  <a:close/>
                </a:path>
              </a:pathLst>
            </a:custGeom>
            <a:blipFill>
              <a:blip r:embed="rId2"/>
              <a:stretch>
                <a:fillRect l="-48593" t="-65969" r="-41522"/>
              </a:stretch>
            </a:blipFill>
            <a:ln w="38100"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74000">
                    <a:schemeClr val="accent3">
                      <a:lumMod val="75000"/>
                    </a:schemeClr>
                  </a:gs>
                  <a:gs pos="83000">
                    <a:srgbClr val="82996B"/>
                  </a:gs>
                  <a:gs pos="100000">
                    <a:srgbClr val="006600"/>
                  </a:gs>
                </a:gsLst>
                <a:lin ang="5400000" scaled="1"/>
              </a:gra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3263446" y="5081182"/>
            <a:ext cx="4002781" cy="3438862"/>
            <a:chOff x="0" y="0"/>
            <a:chExt cx="469721" cy="4035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9721" cy="403546"/>
            </a:xfrm>
            <a:custGeom>
              <a:avLst/>
              <a:gdLst/>
              <a:ahLst/>
              <a:cxnLst/>
              <a:rect l="l" t="t" r="r" b="b"/>
              <a:pathLst>
                <a:path w="469721" h="403546">
                  <a:moveTo>
                    <a:pt x="0" y="0"/>
                  </a:moveTo>
                  <a:lnTo>
                    <a:pt x="469721" y="0"/>
                  </a:lnTo>
                  <a:lnTo>
                    <a:pt x="469721" y="403546"/>
                  </a:lnTo>
                  <a:lnTo>
                    <a:pt x="0" y="403546"/>
                  </a:lnTo>
                  <a:close/>
                </a:path>
              </a:pathLst>
            </a:custGeom>
            <a:blipFill>
              <a:blip r:embed="rId3"/>
              <a:stretch>
                <a:fillRect t="-8199" b="-8199"/>
              </a:stretch>
            </a:blipFill>
            <a:ln w="44450">
              <a:gradFill>
                <a:gsLst>
                  <a:gs pos="0">
                    <a:srgbClr val="006600"/>
                  </a:gs>
                  <a:gs pos="74000">
                    <a:schemeClr val="accent3">
                      <a:lumMod val="60000"/>
                      <a:lumOff val="40000"/>
                    </a:schemeClr>
                  </a:gs>
                  <a:gs pos="83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5400000" scaled="1"/>
              </a:gradFill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48800" y="1181100"/>
            <a:ext cx="684225" cy="684225"/>
            <a:chOff x="0" y="0"/>
            <a:chExt cx="812800" cy="812800"/>
          </a:xfrm>
          <a:solidFill>
            <a:srgbClr val="006600">
              <a:alpha val="50000"/>
            </a:srgbClr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496800" y="5067300"/>
            <a:ext cx="684225" cy="684225"/>
            <a:chOff x="0" y="0"/>
            <a:chExt cx="812800" cy="812800"/>
          </a:xfrm>
          <a:solidFill>
            <a:srgbClr val="006600">
              <a:alpha val="56000"/>
            </a:srgbClr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46848" y="4420787"/>
            <a:ext cx="8058952" cy="1256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3"/>
              </a:lnSpc>
            </a:pPr>
            <a:r>
              <a:rPr lang="en-US" sz="8900" b="1" dirty="0" err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Pengurus</a:t>
            </a:r>
            <a:r>
              <a:rPr lang="en-US" sz="8900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 Inti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626574" y="9512181"/>
            <a:ext cx="1632726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340369" y="9529669"/>
            <a:ext cx="641002" cy="355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04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55496" y="2102570"/>
            <a:ext cx="3589955" cy="1308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4000" b="1" dirty="0" err="1">
                <a:solidFill>
                  <a:srgbClr val="373900"/>
                </a:solidFill>
                <a:latin typeface="Roboto Bk" pitchFamily="2" charset="0"/>
                <a:ea typeface="Roboto Bk" pitchFamily="2" charset="0"/>
                <a:cs typeface="Open Sans ExtraBold" pitchFamily="2" charset="0"/>
                <a:sym typeface="Raleway Bold"/>
              </a:rPr>
              <a:t>Ketua</a:t>
            </a:r>
            <a:endParaRPr lang="en-US" sz="4000" b="1" dirty="0">
              <a:solidFill>
                <a:srgbClr val="373900"/>
              </a:solidFill>
              <a:latin typeface="Roboto Bk" pitchFamily="2" charset="0"/>
              <a:ea typeface="Roboto Bk" pitchFamily="2" charset="0"/>
              <a:cs typeface="Open Sans ExtraBold" pitchFamily="2" charset="0"/>
              <a:sym typeface="Raleway Bold"/>
            </a:endParaRPr>
          </a:p>
          <a:p>
            <a:pPr algn="ctr">
              <a:lnSpc>
                <a:spcPts val="3424"/>
              </a:lnSpc>
            </a:pPr>
            <a:endParaRPr lang="en-US" sz="3200" b="1" dirty="0">
              <a:solidFill>
                <a:srgbClr val="373900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ctr">
              <a:lnSpc>
                <a:spcPts val="3424"/>
              </a:lnSpc>
            </a:pPr>
            <a:r>
              <a:rPr lang="en-US" sz="3200" b="1" dirty="0">
                <a:solidFill>
                  <a:srgbClr val="373900"/>
                </a:solidFill>
                <a:latin typeface="Aleo Black" pitchFamily="2" charset="0"/>
                <a:ea typeface="Open Sans ExtraBold" pitchFamily="2" charset="0"/>
                <a:cs typeface="Open Sans ExtraBold" pitchFamily="2" charset="0"/>
                <a:sym typeface="Raleway Bold"/>
              </a:rPr>
              <a:t>H. </a:t>
            </a:r>
            <a:r>
              <a:rPr lang="en-US" sz="3200" b="1" dirty="0" err="1">
                <a:solidFill>
                  <a:srgbClr val="373900"/>
                </a:solidFill>
                <a:latin typeface="Aleo Black" pitchFamily="2" charset="0"/>
                <a:ea typeface="Open Sans ExtraBold" pitchFamily="2" charset="0"/>
                <a:cs typeface="Open Sans ExtraBold" pitchFamily="2" charset="0"/>
                <a:sym typeface="Raleway Bold"/>
              </a:rPr>
              <a:t>Taryono</a:t>
            </a:r>
            <a:endParaRPr lang="en-US" sz="3200" b="1" dirty="0">
              <a:solidFill>
                <a:srgbClr val="373900"/>
              </a:solidFill>
              <a:latin typeface="Aleo Black" pitchFamily="2" charset="0"/>
              <a:ea typeface="Open Sans ExtraBold" pitchFamily="2" charset="0"/>
              <a:cs typeface="Open Sans ExtraBold" pitchFamily="2" charset="0"/>
              <a:sym typeface="Raleway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9448800" y="1257300"/>
            <a:ext cx="684225" cy="4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3200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496800" y="5143500"/>
            <a:ext cx="684225" cy="4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3200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2.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E7895D8A-2128-443B-8920-4CAA32A2575F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65EE377C-5EF8-452B-AE23-43CD65818163}"/>
              </a:ext>
            </a:extLst>
          </p:cNvPr>
          <p:cNvSpPr txBox="1"/>
          <p:nvPr/>
        </p:nvSpPr>
        <p:spPr>
          <a:xfrm>
            <a:off x="9533892" y="6277118"/>
            <a:ext cx="3589955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4000" b="1" dirty="0">
                <a:solidFill>
                  <a:srgbClr val="373900"/>
                </a:solidFill>
                <a:latin typeface="Roboto Bk" pitchFamily="2" charset="0"/>
                <a:ea typeface="Roboto Bk" pitchFamily="2" charset="0"/>
                <a:cs typeface="Open Sans ExtraBold" pitchFamily="2" charset="0"/>
                <a:sym typeface="Raleway Bold"/>
              </a:rPr>
              <a:t>Wakil </a:t>
            </a:r>
            <a:r>
              <a:rPr lang="en-US" sz="4000" b="1" dirty="0" err="1">
                <a:solidFill>
                  <a:srgbClr val="373900"/>
                </a:solidFill>
                <a:latin typeface="Roboto Bk" pitchFamily="2" charset="0"/>
                <a:ea typeface="Roboto Bk" pitchFamily="2" charset="0"/>
                <a:cs typeface="Open Sans ExtraBold" pitchFamily="2" charset="0"/>
                <a:sym typeface="Raleway Bold"/>
              </a:rPr>
              <a:t>Ketua</a:t>
            </a:r>
            <a:endParaRPr lang="en-US" sz="4000" b="1" dirty="0">
              <a:solidFill>
                <a:srgbClr val="373900"/>
              </a:solidFill>
              <a:latin typeface="Roboto Bk" pitchFamily="2" charset="0"/>
              <a:ea typeface="Roboto Bk" pitchFamily="2" charset="0"/>
              <a:cs typeface="Open Sans ExtraBold" pitchFamily="2" charset="0"/>
              <a:sym typeface="Raleway Bold"/>
            </a:endParaRPr>
          </a:p>
          <a:p>
            <a:pPr algn="ctr">
              <a:lnSpc>
                <a:spcPts val="3424"/>
              </a:lnSpc>
            </a:pPr>
            <a:endParaRPr lang="en-US" sz="3200" b="1" dirty="0">
              <a:solidFill>
                <a:srgbClr val="373900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ctr">
              <a:lnSpc>
                <a:spcPts val="3424"/>
              </a:lnSpc>
            </a:pPr>
            <a:r>
              <a:rPr lang="en-US" sz="3200" b="1" dirty="0">
                <a:solidFill>
                  <a:srgbClr val="373900"/>
                </a:solidFill>
                <a:latin typeface="Aleo Black" pitchFamily="2" charset="0"/>
                <a:ea typeface="Open Sans ExtraBold" pitchFamily="2" charset="0"/>
                <a:cs typeface="Open Sans ExtraBold" pitchFamily="2" charset="0"/>
                <a:sym typeface="Raleway Bold"/>
              </a:rPr>
              <a:t>Yazid </a:t>
            </a:r>
            <a:r>
              <a:rPr lang="en-US" sz="3200" b="1" dirty="0" err="1">
                <a:solidFill>
                  <a:srgbClr val="373900"/>
                </a:solidFill>
                <a:latin typeface="Aleo Black" pitchFamily="2" charset="0"/>
                <a:ea typeface="Open Sans ExtraBold" pitchFamily="2" charset="0"/>
                <a:cs typeface="Open Sans ExtraBold" pitchFamily="2" charset="0"/>
                <a:sym typeface="Raleway Bold"/>
              </a:rPr>
              <a:t>Bustomi</a:t>
            </a:r>
            <a:endParaRPr lang="en-US" sz="3200" b="1" dirty="0">
              <a:solidFill>
                <a:srgbClr val="373900"/>
              </a:solidFill>
              <a:latin typeface="Aleo Black" pitchFamily="2" charset="0"/>
              <a:ea typeface="Open Sans ExtraBold" pitchFamily="2" charset="0"/>
              <a:cs typeface="Open Sans ExtraBold" pitchFamily="2" charset="0"/>
              <a:sym typeface="Raleway Bold"/>
            </a:endParaRP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81C8E26D-14DB-447A-BBD3-8CAD67191271}"/>
              </a:ext>
            </a:extLst>
          </p:cNvPr>
          <p:cNvSpPr/>
          <p:nvPr/>
        </p:nvSpPr>
        <p:spPr>
          <a:xfrm>
            <a:off x="206680" y="179338"/>
            <a:ext cx="1317320" cy="1154162"/>
          </a:xfrm>
          <a:custGeom>
            <a:avLst/>
            <a:gdLst/>
            <a:ahLst/>
            <a:cxnLst/>
            <a:rect l="l" t="t" r="r" b="b"/>
            <a:pathLst>
              <a:path w="1768550" h="1584700">
                <a:moveTo>
                  <a:pt x="0" y="0"/>
                </a:moveTo>
                <a:lnTo>
                  <a:pt x="1768550" y="0"/>
                </a:lnTo>
                <a:lnTo>
                  <a:pt x="1768550" y="1584700"/>
                </a:lnTo>
                <a:lnTo>
                  <a:pt x="0" y="158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9811" r="-189023" b="-191671"/>
            </a:stretch>
          </a:blipFill>
        </p:spPr>
      </p:sp>
      <p:grpSp>
        <p:nvGrpSpPr>
          <p:cNvPr id="35" name="Group 9">
            <a:extLst>
              <a:ext uri="{FF2B5EF4-FFF2-40B4-BE49-F238E27FC236}">
                <a16:creationId xmlns:a16="http://schemas.microsoft.com/office/drawing/2014/main" id="{B42B1588-6314-4CA3-9B02-597C4BEB5BEF}"/>
              </a:ext>
            </a:extLst>
          </p:cNvPr>
          <p:cNvGrpSpPr/>
          <p:nvPr/>
        </p:nvGrpSpPr>
        <p:grpSpPr>
          <a:xfrm>
            <a:off x="0" y="987560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CC79F9C5-447D-4C44-B8DD-AECABF0FB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18B7B8C4-018A-4536-B9FD-A28108B70A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4DC7C38F-8F14-4AE0-9D10-466D61D85151}"/>
              </a:ext>
            </a:extLst>
          </p:cNvPr>
          <p:cNvGrpSpPr/>
          <p:nvPr/>
        </p:nvGrpSpPr>
        <p:grpSpPr>
          <a:xfrm>
            <a:off x="421275" y="943676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7EB7ACF2-861A-446C-A599-E96E08FAEC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CEC3D116-BAFD-4906-B4E7-BFD97A8F1F3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7">
            <a:extLst>
              <a:ext uri="{FF2B5EF4-FFF2-40B4-BE49-F238E27FC236}">
                <a16:creationId xmlns:a16="http://schemas.microsoft.com/office/drawing/2014/main" id="{1ED9E594-4210-40ED-A0D4-F2990F1EABDC}"/>
              </a:ext>
            </a:extLst>
          </p:cNvPr>
          <p:cNvGrpSpPr/>
          <p:nvPr/>
        </p:nvGrpSpPr>
        <p:grpSpPr>
          <a:xfrm>
            <a:off x="15543675" y="9269567"/>
            <a:ext cx="4236418" cy="1270293"/>
            <a:chOff x="-1843614" y="-696198"/>
            <a:chExt cx="6451238" cy="1508998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E5BD0ED-0C01-4ABB-B449-9203F127B089}"/>
                </a:ext>
              </a:extLst>
            </p:cNvPr>
            <p:cNvSpPr/>
            <p:nvPr/>
          </p:nvSpPr>
          <p:spPr>
            <a:xfrm>
              <a:off x="-1843614" y="-696198"/>
              <a:ext cx="4293769" cy="812800"/>
            </a:xfrm>
            <a:custGeom>
              <a:avLst/>
              <a:gdLst/>
              <a:ahLst/>
              <a:cxnLst/>
              <a:rect l="l" t="t" r="r" b="b"/>
              <a:pathLst>
                <a:path w="4607624" h="812800">
                  <a:moveTo>
                    <a:pt x="0" y="0"/>
                  </a:moveTo>
                  <a:lnTo>
                    <a:pt x="4607624" y="0"/>
                  </a:lnTo>
                  <a:lnTo>
                    <a:pt x="46076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C2534ED4-1ABF-4528-BBE7-1BA2FACD92B4}"/>
                </a:ext>
              </a:extLst>
            </p:cNvPr>
            <p:cNvSpPr txBox="1"/>
            <p:nvPr/>
          </p:nvSpPr>
          <p:spPr>
            <a:xfrm>
              <a:off x="0" y="-38100"/>
              <a:ext cx="460762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-24503" y="1567370"/>
            <a:ext cx="8177903" cy="7233730"/>
            <a:chOff x="0" y="0"/>
            <a:chExt cx="2006731" cy="1950292"/>
          </a:xfrm>
          <a:solidFill>
            <a:srgbClr val="0066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006731" cy="1950292"/>
            </a:xfrm>
            <a:custGeom>
              <a:avLst/>
              <a:gdLst/>
              <a:ahLst/>
              <a:cxnLst/>
              <a:rect l="l" t="t" r="r" b="b"/>
              <a:pathLst>
                <a:path w="2006731" h="1950292">
                  <a:moveTo>
                    <a:pt x="0" y="0"/>
                  </a:moveTo>
                  <a:lnTo>
                    <a:pt x="2006731" y="0"/>
                  </a:lnTo>
                  <a:lnTo>
                    <a:pt x="2006731" y="1950292"/>
                  </a:lnTo>
                  <a:lnTo>
                    <a:pt x="0" y="1950292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06731" cy="19883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21201" y="1104900"/>
            <a:ext cx="4002781" cy="3438862"/>
            <a:chOff x="0" y="0"/>
            <a:chExt cx="469721" cy="4035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9721" cy="403546"/>
            </a:xfrm>
            <a:custGeom>
              <a:avLst/>
              <a:gdLst/>
              <a:ahLst/>
              <a:cxnLst/>
              <a:rect l="l" t="t" r="r" b="b"/>
              <a:pathLst>
                <a:path w="469721" h="403546">
                  <a:moveTo>
                    <a:pt x="0" y="0"/>
                  </a:moveTo>
                  <a:lnTo>
                    <a:pt x="469721" y="0"/>
                  </a:lnTo>
                  <a:lnTo>
                    <a:pt x="469721" y="403546"/>
                  </a:lnTo>
                  <a:lnTo>
                    <a:pt x="0" y="403546"/>
                  </a:lnTo>
                  <a:close/>
                </a:path>
              </a:pathLst>
            </a:custGeom>
            <a:blipFill>
              <a:blip r:embed="rId2"/>
              <a:stretch>
                <a:fillRect l="-42759" t="-26536" r="-31874"/>
              </a:stretch>
            </a:blipFill>
            <a:ln w="38100">
              <a:gradFill>
                <a:gsLst>
                  <a:gs pos="0">
                    <a:srgbClr val="006600"/>
                  </a:gs>
                  <a:gs pos="74000">
                    <a:schemeClr val="accent3">
                      <a:lumMod val="60000"/>
                      <a:lumOff val="40000"/>
                    </a:schemeClr>
                  </a:gs>
                  <a:gs pos="8300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3370819" y="4914900"/>
            <a:ext cx="4002781" cy="3438862"/>
            <a:chOff x="0" y="0"/>
            <a:chExt cx="469721" cy="4035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9721" cy="403546"/>
            </a:xfrm>
            <a:custGeom>
              <a:avLst/>
              <a:gdLst/>
              <a:ahLst/>
              <a:cxnLst/>
              <a:rect l="l" t="t" r="r" b="b"/>
              <a:pathLst>
                <a:path w="469721" h="403546">
                  <a:moveTo>
                    <a:pt x="0" y="0"/>
                  </a:moveTo>
                  <a:lnTo>
                    <a:pt x="469721" y="0"/>
                  </a:lnTo>
                  <a:lnTo>
                    <a:pt x="469721" y="403546"/>
                  </a:lnTo>
                  <a:lnTo>
                    <a:pt x="0" y="403546"/>
                  </a:lnTo>
                  <a:close/>
                </a:path>
              </a:pathLst>
            </a:custGeom>
            <a:blipFill>
              <a:blip r:embed="rId3"/>
              <a:stretch>
                <a:fillRect t="-37784" b="-114411"/>
              </a:stretch>
            </a:blipFill>
            <a:ln w="38100">
              <a:gradFill>
                <a:gsLst>
                  <a:gs pos="0">
                    <a:srgbClr val="006600"/>
                  </a:gs>
                  <a:gs pos="74000">
                    <a:schemeClr val="accent3">
                      <a:lumMod val="40000"/>
                      <a:lumOff val="60000"/>
                    </a:schemeClr>
                  </a:gs>
                  <a:gs pos="83000">
                    <a:schemeClr val="accent3">
                      <a:lumMod val="75000"/>
                    </a:schemeClr>
                  </a:gs>
                  <a:gs pos="100000">
                    <a:srgbClr val="006600"/>
                  </a:gs>
                </a:gsLst>
                <a:lin ang="5400000" scaled="1"/>
              </a:gradFill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857659" y="1104900"/>
            <a:ext cx="684225" cy="684225"/>
            <a:chOff x="0" y="0"/>
            <a:chExt cx="812800" cy="812800"/>
          </a:xfrm>
          <a:solidFill>
            <a:srgbClr val="006600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25432" y="4909447"/>
            <a:ext cx="684225" cy="684225"/>
            <a:chOff x="0" y="0"/>
            <a:chExt cx="812800" cy="812800"/>
          </a:xfrm>
          <a:solidFill>
            <a:srgbClr val="006600"/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02788" y="4268387"/>
            <a:ext cx="8460212" cy="1256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3"/>
              </a:lnSpc>
            </a:pPr>
            <a:r>
              <a:rPr lang="en-US" sz="8900" b="1" dirty="0" err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Pengurus</a:t>
            </a:r>
            <a:r>
              <a:rPr lang="en-US" sz="8900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 Inti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626574" y="9459702"/>
            <a:ext cx="1632726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342198" y="9512097"/>
            <a:ext cx="641002" cy="35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05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916975" y="1185418"/>
            <a:ext cx="684225" cy="4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3200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3.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650775" y="4991100"/>
            <a:ext cx="684225" cy="4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3200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4.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E5E0D558-1F1B-4689-8BD4-53A692036C01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CF50AEDF-CAC6-4F58-92FD-3F706A6ADEA4}"/>
              </a:ext>
            </a:extLst>
          </p:cNvPr>
          <p:cNvSpPr txBox="1"/>
          <p:nvPr/>
        </p:nvSpPr>
        <p:spPr>
          <a:xfrm>
            <a:off x="13221883" y="2154594"/>
            <a:ext cx="3589955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4000" b="1" dirty="0" err="1">
                <a:solidFill>
                  <a:srgbClr val="373900"/>
                </a:solidFill>
                <a:latin typeface="Roboto Bk" pitchFamily="2" charset="0"/>
                <a:ea typeface="Roboto Bk" pitchFamily="2" charset="0"/>
                <a:cs typeface="Open Sans ExtraBold" pitchFamily="2" charset="0"/>
                <a:sym typeface="Raleway Bold"/>
              </a:rPr>
              <a:t>Sekretaris</a:t>
            </a:r>
            <a:endParaRPr lang="en-US" sz="4000" b="1" dirty="0">
              <a:solidFill>
                <a:srgbClr val="373900"/>
              </a:solidFill>
              <a:latin typeface="Roboto Bk" pitchFamily="2" charset="0"/>
              <a:ea typeface="Roboto Bk" pitchFamily="2" charset="0"/>
              <a:cs typeface="Open Sans ExtraBold" pitchFamily="2" charset="0"/>
              <a:sym typeface="Raleway Bold"/>
            </a:endParaRPr>
          </a:p>
          <a:p>
            <a:pPr algn="ctr">
              <a:lnSpc>
                <a:spcPts val="3424"/>
              </a:lnSpc>
            </a:pPr>
            <a:endParaRPr lang="en-US" sz="3200" b="1" dirty="0">
              <a:solidFill>
                <a:srgbClr val="373900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ctr">
              <a:lnSpc>
                <a:spcPts val="3424"/>
              </a:lnSpc>
            </a:pPr>
            <a:r>
              <a:rPr lang="en-US" sz="3200" b="1" dirty="0">
                <a:solidFill>
                  <a:srgbClr val="373900"/>
                </a:solidFill>
                <a:latin typeface="Aleo Black" pitchFamily="2" charset="0"/>
                <a:ea typeface="Open Sans ExtraBold" pitchFamily="2" charset="0"/>
                <a:cs typeface="Open Sans ExtraBold" pitchFamily="2" charset="0"/>
                <a:sym typeface="Raleway Bold"/>
              </a:rPr>
              <a:t>H. </a:t>
            </a:r>
            <a:r>
              <a:rPr lang="en-US" sz="3200" b="1" dirty="0" err="1">
                <a:solidFill>
                  <a:srgbClr val="373900"/>
                </a:solidFill>
                <a:latin typeface="Aleo Black" pitchFamily="2" charset="0"/>
                <a:ea typeface="Open Sans ExtraBold" pitchFamily="2" charset="0"/>
                <a:cs typeface="Open Sans ExtraBold" pitchFamily="2" charset="0"/>
                <a:sym typeface="Raleway Bold"/>
              </a:rPr>
              <a:t>Suparna</a:t>
            </a:r>
            <a:endParaRPr lang="en-US" sz="3200" b="1" dirty="0">
              <a:solidFill>
                <a:srgbClr val="373900"/>
              </a:solidFill>
              <a:latin typeface="Aleo Black" pitchFamily="2" charset="0"/>
              <a:ea typeface="Open Sans ExtraBold" pitchFamily="2" charset="0"/>
              <a:cs typeface="Open Sans ExtraBold" pitchFamily="2" charset="0"/>
              <a:sym typeface="Raleway Bold"/>
            </a:endParaRPr>
          </a:p>
        </p:txBody>
      </p:sp>
      <p:sp>
        <p:nvSpPr>
          <p:cNvPr id="35" name="TextBox 27">
            <a:extLst>
              <a:ext uri="{FF2B5EF4-FFF2-40B4-BE49-F238E27FC236}">
                <a16:creationId xmlns:a16="http://schemas.microsoft.com/office/drawing/2014/main" id="{A41372F3-9556-4A65-955B-5156E3CD1E41}"/>
              </a:ext>
            </a:extLst>
          </p:cNvPr>
          <p:cNvSpPr txBox="1"/>
          <p:nvPr/>
        </p:nvSpPr>
        <p:spPr>
          <a:xfrm>
            <a:off x="9974040" y="6276913"/>
            <a:ext cx="3589955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4000" b="1" dirty="0" err="1">
                <a:solidFill>
                  <a:srgbClr val="373900"/>
                </a:solidFill>
                <a:latin typeface="Roboto Bk" pitchFamily="2" charset="0"/>
                <a:ea typeface="Roboto Bk" pitchFamily="2" charset="0"/>
                <a:cs typeface="Open Sans ExtraBold" pitchFamily="2" charset="0"/>
                <a:sym typeface="Raleway Bold"/>
              </a:rPr>
              <a:t>Bendahara</a:t>
            </a:r>
            <a:endParaRPr lang="en-US" sz="4000" b="1" dirty="0">
              <a:solidFill>
                <a:srgbClr val="373900"/>
              </a:solidFill>
              <a:latin typeface="Roboto Bk" pitchFamily="2" charset="0"/>
              <a:ea typeface="Roboto Bk" pitchFamily="2" charset="0"/>
              <a:cs typeface="Open Sans ExtraBold" pitchFamily="2" charset="0"/>
              <a:sym typeface="Raleway Bold"/>
            </a:endParaRPr>
          </a:p>
          <a:p>
            <a:pPr algn="ctr">
              <a:lnSpc>
                <a:spcPts val="3424"/>
              </a:lnSpc>
            </a:pPr>
            <a:endParaRPr lang="en-US" sz="3200" b="1" dirty="0">
              <a:solidFill>
                <a:srgbClr val="373900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ctr">
              <a:lnSpc>
                <a:spcPts val="3424"/>
              </a:lnSpc>
            </a:pPr>
            <a:r>
              <a:rPr lang="en-US" sz="3200" b="1" dirty="0">
                <a:solidFill>
                  <a:srgbClr val="373900"/>
                </a:solidFill>
                <a:latin typeface="Aleo Black" pitchFamily="2" charset="0"/>
                <a:ea typeface="Open Sans ExtraBold" pitchFamily="2" charset="0"/>
                <a:cs typeface="Open Sans ExtraBold" pitchFamily="2" charset="0"/>
                <a:sym typeface="Raleway Bold"/>
              </a:rPr>
              <a:t>Eka </a:t>
            </a:r>
            <a:r>
              <a:rPr lang="en-US" sz="3200" b="1" dirty="0" err="1">
                <a:solidFill>
                  <a:srgbClr val="373900"/>
                </a:solidFill>
                <a:latin typeface="Aleo Black" pitchFamily="2" charset="0"/>
                <a:ea typeface="Open Sans ExtraBold" pitchFamily="2" charset="0"/>
                <a:cs typeface="Open Sans ExtraBold" pitchFamily="2" charset="0"/>
                <a:sym typeface="Raleway Bold"/>
              </a:rPr>
              <a:t>Hadirama</a:t>
            </a:r>
            <a:endParaRPr lang="en-US" sz="3200" b="1" dirty="0">
              <a:solidFill>
                <a:srgbClr val="373900"/>
              </a:solidFill>
              <a:latin typeface="Aleo Black" pitchFamily="2" charset="0"/>
              <a:ea typeface="Open Sans ExtraBold" pitchFamily="2" charset="0"/>
              <a:cs typeface="Open Sans ExtraBold" pitchFamily="2" charset="0"/>
              <a:sym typeface="Raleway Bold"/>
            </a:endParaRPr>
          </a:p>
        </p:txBody>
      </p:sp>
      <p:sp>
        <p:nvSpPr>
          <p:cNvPr id="36" name="Freeform 20">
            <a:extLst>
              <a:ext uri="{FF2B5EF4-FFF2-40B4-BE49-F238E27FC236}">
                <a16:creationId xmlns:a16="http://schemas.microsoft.com/office/drawing/2014/main" id="{9EEF4108-62D2-4DCD-96D9-E27412C4CC80}"/>
              </a:ext>
            </a:extLst>
          </p:cNvPr>
          <p:cNvSpPr/>
          <p:nvPr/>
        </p:nvSpPr>
        <p:spPr>
          <a:xfrm>
            <a:off x="206680" y="179338"/>
            <a:ext cx="1317320" cy="1154162"/>
          </a:xfrm>
          <a:custGeom>
            <a:avLst/>
            <a:gdLst/>
            <a:ahLst/>
            <a:cxnLst/>
            <a:rect l="l" t="t" r="r" b="b"/>
            <a:pathLst>
              <a:path w="1768550" h="1584700">
                <a:moveTo>
                  <a:pt x="0" y="0"/>
                </a:moveTo>
                <a:lnTo>
                  <a:pt x="1768550" y="0"/>
                </a:lnTo>
                <a:lnTo>
                  <a:pt x="1768550" y="1584700"/>
                </a:lnTo>
                <a:lnTo>
                  <a:pt x="0" y="158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9811" r="-189023" b="-191671"/>
            </a:stretch>
          </a:blipFill>
        </p:spPr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F9B7A8D1-B76B-4E3F-AD8D-652600E230F4}"/>
              </a:ext>
            </a:extLst>
          </p:cNvPr>
          <p:cNvGrpSpPr/>
          <p:nvPr/>
        </p:nvGrpSpPr>
        <p:grpSpPr>
          <a:xfrm>
            <a:off x="-15867" y="9950225"/>
            <a:ext cx="421275" cy="336775"/>
            <a:chOff x="0" y="0"/>
            <a:chExt cx="812800" cy="812800"/>
          </a:xfrm>
          <a:solidFill>
            <a:srgbClr val="006600"/>
          </a:solidFill>
        </p:grpSpPr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352A3320-232E-4ACC-A5CF-B14D70105F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9" name="TextBox 14">
              <a:extLst>
                <a:ext uri="{FF2B5EF4-FFF2-40B4-BE49-F238E27FC236}">
                  <a16:creationId xmlns:a16="http://schemas.microsoft.com/office/drawing/2014/main" id="{A4063706-FC8E-4168-8C8A-7B542C44B8B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817" y="5997103"/>
            <a:ext cx="18288000" cy="4289897"/>
            <a:chOff x="0" y="0"/>
            <a:chExt cx="2833290" cy="6646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664617"/>
            </a:xfrm>
            <a:custGeom>
              <a:avLst/>
              <a:gdLst/>
              <a:ahLst/>
              <a:cxnLst/>
              <a:rect l="l" t="t" r="r" b="b"/>
              <a:pathLst>
                <a:path w="2833290" h="664617">
                  <a:moveTo>
                    <a:pt x="0" y="0"/>
                  </a:moveTo>
                  <a:lnTo>
                    <a:pt x="2833290" y="0"/>
                  </a:lnTo>
                  <a:lnTo>
                    <a:pt x="2833290" y="664617"/>
                  </a:lnTo>
                  <a:lnTo>
                    <a:pt x="0" y="664617"/>
                  </a:lnTo>
                  <a:close/>
                </a:path>
              </a:pathLst>
            </a:custGeom>
            <a:blipFill>
              <a:blip r:embed="rId2"/>
              <a:stretch>
                <a:fillRect t="-88282" b="-88282"/>
              </a:stretch>
            </a:blipFill>
            <a:ln>
              <a:gradFill>
                <a:gsLst>
                  <a:gs pos="0">
                    <a:srgbClr val="006600">
                      <a:lumMod val="50000"/>
                    </a:srgbClr>
                  </a:gs>
                  <a:gs pos="74000">
                    <a:srgbClr val="006600"/>
                  </a:gs>
                  <a:gs pos="12000">
                    <a:srgbClr val="006600"/>
                  </a:gs>
                  <a:gs pos="100000">
                    <a:srgbClr val="006600"/>
                  </a:gs>
                </a:gsLst>
                <a:lin ang="5400000" scaled="1"/>
              </a:gradFill>
            </a:ln>
          </p:spPr>
          <p:txBody>
            <a:bodyPr/>
            <a:lstStyle/>
            <a:p>
              <a:endParaRPr lang="en-ID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40000" y="9258300"/>
            <a:ext cx="3061855" cy="657240"/>
            <a:chOff x="0" y="0"/>
            <a:chExt cx="460762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7624" cy="812800"/>
            </a:xfrm>
            <a:custGeom>
              <a:avLst/>
              <a:gdLst/>
              <a:ahLst/>
              <a:cxnLst/>
              <a:rect l="l" t="t" r="r" b="b"/>
              <a:pathLst>
                <a:path w="4607624" h="812800">
                  <a:moveTo>
                    <a:pt x="0" y="0"/>
                  </a:moveTo>
                  <a:lnTo>
                    <a:pt x="4607624" y="0"/>
                  </a:lnTo>
                  <a:lnTo>
                    <a:pt x="46076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762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44800" y="9421534"/>
            <a:ext cx="1528342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113598" y="9419706"/>
            <a:ext cx="641002" cy="35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06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95875" y="1277401"/>
            <a:ext cx="15977267" cy="3866099"/>
            <a:chOff x="0" y="0"/>
            <a:chExt cx="4322661" cy="12064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22661" cy="1206439"/>
            </a:xfrm>
            <a:custGeom>
              <a:avLst/>
              <a:gdLst/>
              <a:ahLst/>
              <a:cxnLst/>
              <a:rect l="l" t="t" r="r" b="b"/>
              <a:pathLst>
                <a:path w="4322661" h="1206439">
                  <a:moveTo>
                    <a:pt x="0" y="0"/>
                  </a:moveTo>
                  <a:lnTo>
                    <a:pt x="4322661" y="0"/>
                  </a:lnTo>
                  <a:lnTo>
                    <a:pt x="4322661" y="1206439"/>
                  </a:lnTo>
                  <a:lnTo>
                    <a:pt x="0" y="1206439"/>
                  </a:lnTo>
                  <a:close/>
                </a:path>
              </a:pathLst>
            </a:custGeom>
            <a:solidFill>
              <a:srgbClr val="0066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22661" cy="1244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111447" y="1676484"/>
            <a:ext cx="14237175" cy="327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7"/>
              </a:lnSpc>
            </a:pPr>
            <a:r>
              <a:rPr lang="en-US" sz="4634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Dengan jumlah anggota keseluruhan saat ini yaitu 984 anggota yang sudah tergabung bersama koperasi Bintang Kencana Darma Ayu dengan luasan yang tergarap saat ini yaitu 10.000 Ha.  </a:t>
            </a:r>
          </a:p>
        </p:txBody>
      </p:sp>
      <p:sp>
        <p:nvSpPr>
          <p:cNvPr id="16" name="Rectangle 33">
            <a:extLst>
              <a:ext uri="{FF2B5EF4-FFF2-40B4-BE49-F238E27FC236}">
                <a16:creationId xmlns:a16="http://schemas.microsoft.com/office/drawing/2014/main" id="{42F21BC6-DA06-4B50-9DA1-B358DEFA8E86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12E2AEF0-9936-4DF3-8024-8D43016C2131}"/>
              </a:ext>
            </a:extLst>
          </p:cNvPr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1B09D30-C271-438C-8217-800422F0AB7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000F5818-CD78-41A8-9D0A-05F3304CF22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5760AB17-9C46-4873-8F21-D6DCC30B00C1}"/>
              </a:ext>
            </a:extLst>
          </p:cNvPr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B6B1D6F1-1682-4829-8130-0548AF7852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875B1F7E-92A8-43A8-A5AC-F2FDDBAFAB6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id="{EAA9A833-1802-492B-AD86-E3BBE188EE60}"/>
              </a:ext>
            </a:extLst>
          </p:cNvPr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87937EFD-DC81-44FD-8ADC-1D0F8BF211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887BF03C-3DC6-4589-9E33-DE095E0ADA8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000">
              <a:schemeClr val="accent3">
                <a:lumMod val="40000"/>
                <a:lumOff val="60000"/>
              </a:schemeClr>
            </a:gs>
            <a:gs pos="0">
              <a:schemeClr val="accent3">
                <a:lumMod val="60000"/>
                <a:lumOff val="40000"/>
              </a:schemeClr>
            </a:gs>
            <a:gs pos="0">
              <a:srgbClr val="82996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657121"/>
            <a:ext cx="18288000" cy="4289897"/>
            <a:chOff x="0" y="0"/>
            <a:chExt cx="2833290" cy="6646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664617"/>
            </a:xfrm>
            <a:custGeom>
              <a:avLst/>
              <a:gdLst/>
              <a:ahLst/>
              <a:cxnLst/>
              <a:rect l="l" t="t" r="r" b="b"/>
              <a:pathLst>
                <a:path w="2833290" h="664617">
                  <a:moveTo>
                    <a:pt x="0" y="0"/>
                  </a:moveTo>
                  <a:lnTo>
                    <a:pt x="2833290" y="0"/>
                  </a:lnTo>
                  <a:lnTo>
                    <a:pt x="2833290" y="664617"/>
                  </a:lnTo>
                  <a:lnTo>
                    <a:pt x="0" y="664617"/>
                  </a:lnTo>
                  <a:close/>
                </a:path>
              </a:pathLst>
            </a:custGeom>
            <a:blipFill>
              <a:blip r:embed="rId2"/>
              <a:stretch>
                <a:fillRect t="-109863" b="-10986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871104" y="9441381"/>
            <a:ext cx="2476035" cy="505357"/>
            <a:chOff x="0" y="0"/>
            <a:chExt cx="460762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7624" cy="812800"/>
            </a:xfrm>
            <a:custGeom>
              <a:avLst/>
              <a:gdLst/>
              <a:ahLst/>
              <a:cxnLst/>
              <a:rect l="l" t="t" r="r" b="b"/>
              <a:pathLst>
                <a:path w="4607624" h="812800">
                  <a:moveTo>
                    <a:pt x="0" y="0"/>
                  </a:moveTo>
                  <a:lnTo>
                    <a:pt x="4607624" y="0"/>
                  </a:lnTo>
                  <a:lnTo>
                    <a:pt x="46076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762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688774" y="3421441"/>
            <a:ext cx="3607799" cy="5758266"/>
          </a:xfrm>
          <a:custGeom>
            <a:avLst/>
            <a:gdLst/>
            <a:ahLst/>
            <a:cxnLst/>
            <a:rect l="l" t="t" r="r" b="b"/>
            <a:pathLst>
              <a:path w="3027304" h="5137912">
                <a:moveTo>
                  <a:pt x="0" y="0"/>
                </a:moveTo>
                <a:lnTo>
                  <a:pt x="3027304" y="0"/>
                </a:lnTo>
                <a:lnTo>
                  <a:pt x="3027304" y="5137912"/>
                </a:lnTo>
                <a:lnTo>
                  <a:pt x="0" y="513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l="-13499"/>
            </a:stretch>
          </a:blipFill>
        </p:spPr>
      </p:sp>
      <p:sp>
        <p:nvSpPr>
          <p:cNvPr id="20" name="Freeform 20"/>
          <p:cNvSpPr/>
          <p:nvPr/>
        </p:nvSpPr>
        <p:spPr>
          <a:xfrm rot="-5400000">
            <a:off x="7087106" y="3026909"/>
            <a:ext cx="3352979" cy="6671401"/>
          </a:xfrm>
          <a:custGeom>
            <a:avLst/>
            <a:gdLst/>
            <a:ahLst/>
            <a:cxnLst/>
            <a:rect l="l" t="t" r="r" b="b"/>
            <a:pathLst>
              <a:path w="3027304" h="5137912">
                <a:moveTo>
                  <a:pt x="0" y="0"/>
                </a:moveTo>
                <a:lnTo>
                  <a:pt x="3027304" y="0"/>
                </a:lnTo>
                <a:lnTo>
                  <a:pt x="3027304" y="5137912"/>
                </a:lnTo>
                <a:lnTo>
                  <a:pt x="0" y="513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l="-13499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2292" y="4735023"/>
            <a:ext cx="5176580" cy="2923078"/>
            <a:chOff x="0" y="0"/>
            <a:chExt cx="1539025" cy="1026723"/>
          </a:xfrm>
          <a:solidFill>
            <a:srgbClr val="006600"/>
          </a:solidFill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39025" cy="1026723"/>
            </a:xfrm>
            <a:custGeom>
              <a:avLst/>
              <a:gdLst/>
              <a:ahLst/>
              <a:cxnLst/>
              <a:rect l="l" t="t" r="r" b="b"/>
              <a:pathLst>
                <a:path w="1539025" h="1026723">
                  <a:moveTo>
                    <a:pt x="0" y="0"/>
                  </a:moveTo>
                  <a:lnTo>
                    <a:pt x="1539025" y="0"/>
                  </a:lnTo>
                  <a:lnTo>
                    <a:pt x="1539025" y="1026723"/>
                  </a:lnTo>
                  <a:lnTo>
                    <a:pt x="0" y="1026723"/>
                  </a:lnTo>
                  <a:close/>
                </a:path>
              </a:pathLst>
            </a:custGeom>
            <a:grpFill/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539025" cy="106482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562600" y="4820767"/>
            <a:ext cx="6430588" cy="2627050"/>
            <a:chOff x="0" y="0"/>
            <a:chExt cx="1539025" cy="102672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539025" cy="1026723"/>
            </a:xfrm>
            <a:custGeom>
              <a:avLst/>
              <a:gdLst/>
              <a:ahLst/>
              <a:cxnLst/>
              <a:rect l="l" t="t" r="r" b="b"/>
              <a:pathLst>
                <a:path w="1539025" h="1026723">
                  <a:moveTo>
                    <a:pt x="0" y="0"/>
                  </a:moveTo>
                  <a:lnTo>
                    <a:pt x="1539025" y="0"/>
                  </a:lnTo>
                  <a:lnTo>
                    <a:pt x="1539025" y="1026723"/>
                  </a:lnTo>
                  <a:lnTo>
                    <a:pt x="0" y="102672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539025" cy="1064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344400" y="4762500"/>
            <a:ext cx="5901308" cy="2895601"/>
            <a:chOff x="0" y="0"/>
            <a:chExt cx="1539025" cy="1026723"/>
          </a:xfrm>
          <a:solidFill>
            <a:srgbClr val="006600"/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1539025" cy="1026723"/>
            </a:xfrm>
            <a:custGeom>
              <a:avLst/>
              <a:gdLst/>
              <a:ahLst/>
              <a:cxnLst/>
              <a:rect l="l" t="t" r="r" b="b"/>
              <a:pathLst>
                <a:path w="1539025" h="1026723">
                  <a:moveTo>
                    <a:pt x="0" y="0"/>
                  </a:moveTo>
                  <a:lnTo>
                    <a:pt x="1539025" y="0"/>
                  </a:lnTo>
                  <a:lnTo>
                    <a:pt x="1539025" y="1026723"/>
                  </a:lnTo>
                  <a:lnTo>
                    <a:pt x="0" y="1026723"/>
                  </a:lnTo>
                  <a:close/>
                </a:path>
              </a:pathLst>
            </a:custGeom>
            <a:grpFill/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539025" cy="106482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315957" y="4658822"/>
            <a:ext cx="503443" cy="40847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AF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8655809" y="4878106"/>
            <a:ext cx="478917" cy="439250"/>
          </a:xfrm>
          <a:prstGeom prst="rect">
            <a:avLst/>
          </a:prstGeom>
          <a:solidFill>
            <a:srgbClr val="006600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grpSp>
        <p:nvGrpSpPr>
          <p:cNvPr id="37" name="Group 37"/>
          <p:cNvGrpSpPr/>
          <p:nvPr/>
        </p:nvGrpSpPr>
        <p:grpSpPr>
          <a:xfrm>
            <a:off x="15163800" y="4671048"/>
            <a:ext cx="474904" cy="396252"/>
            <a:chOff x="0" y="-38101"/>
            <a:chExt cx="812800" cy="85090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AF00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92869" y="5392927"/>
            <a:ext cx="4475423" cy="31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21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Unit </a:t>
            </a:r>
            <a:r>
              <a:rPr lang="en-US" sz="21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Pelayanan</a:t>
            </a:r>
            <a:r>
              <a:rPr lang="en-US" sz="21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Jasa ALSINTAN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382097" y="5522303"/>
            <a:ext cx="4547424" cy="31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2199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Unit </a:t>
            </a:r>
            <a:r>
              <a:rPr lang="en-US" sz="2199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Keuangan</a:t>
            </a:r>
            <a:r>
              <a:rPr lang="en-US" sz="2199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&amp; </a:t>
            </a:r>
            <a:r>
              <a:rPr lang="en-US" sz="2199" b="1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Permodalan</a:t>
            </a:r>
            <a:endParaRPr lang="en-US" sz="2199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3270684" y="5350398"/>
            <a:ext cx="4427423" cy="32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1"/>
              </a:lnSpc>
            </a:pPr>
            <a:r>
              <a:rPr lang="en-US" sz="2300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Perbenihan</a:t>
            </a:r>
            <a:endParaRPr lang="en-US" sz="23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5638704" y="9558838"/>
            <a:ext cx="1528342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7221178" y="9540993"/>
            <a:ext cx="641002" cy="35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07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886055" y="1624733"/>
            <a:ext cx="9118477" cy="155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3"/>
              </a:lnSpc>
            </a:pPr>
            <a:r>
              <a:rPr lang="en-US" sz="89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Layanan</a:t>
            </a:r>
            <a:r>
              <a:rPr lang="en-US" sz="8900" b="1" dirty="0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 Kami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6200" y="6092484"/>
            <a:ext cx="5137911" cy="935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Menyediakan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Pelatihan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dan Pendidikan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Kepada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Petani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Tentang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Teknik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Pertanian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Terbaik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,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Manajemen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Usaha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Pertanian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, dan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Inovasi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Terkini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610529" y="6073830"/>
            <a:ext cx="6352871" cy="938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Memberikan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Informasi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Tentang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Pasar,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tren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konsumen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, dan Strategi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Pemasaran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Agar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Petani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Dapat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Menjual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Produk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Mereka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Dengan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Harga yang </a:t>
            </a:r>
            <a:r>
              <a:rPr lang="en-US" sz="1761" dirty="0" err="1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Kompetitif</a:t>
            </a:r>
            <a:r>
              <a:rPr lang="en-US" sz="1761" dirty="0">
                <a:solidFill>
                  <a:srgbClr val="FFFFFF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641789" y="5930932"/>
            <a:ext cx="5493777" cy="1258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Melakukan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Penelitian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Ilmiah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Untuk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Menghasilkan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Varietas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Tanaman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Unggul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,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teknologi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pertanian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inovatif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, dan Strategi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Pengelolaan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Sumber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Daya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Alam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Yang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Berkelanjutan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286000" y="4658822"/>
            <a:ext cx="602587" cy="40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5"/>
              </a:lnSpc>
            </a:pPr>
            <a:r>
              <a:rPr lang="en-US" sz="281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608022" y="4887422"/>
            <a:ext cx="602587" cy="40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5"/>
              </a:lnSpc>
            </a:pPr>
            <a:r>
              <a:rPr lang="en-US" sz="281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2.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5087600" y="4686300"/>
            <a:ext cx="602587" cy="40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5"/>
              </a:lnSpc>
            </a:pPr>
            <a:r>
              <a:rPr lang="en-US" sz="281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3.</a:t>
            </a:r>
          </a:p>
        </p:txBody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010087F3-6CDE-4D79-A222-F47100F24A18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99F87E2E-E433-4716-A8BC-27677601BD3E}"/>
              </a:ext>
            </a:extLst>
          </p:cNvPr>
          <p:cNvSpPr/>
          <p:nvPr/>
        </p:nvSpPr>
        <p:spPr>
          <a:xfrm rot="-5400000">
            <a:off x="13715475" y="2979363"/>
            <a:ext cx="3105148" cy="6214223"/>
          </a:xfrm>
          <a:custGeom>
            <a:avLst/>
            <a:gdLst/>
            <a:ahLst/>
            <a:cxnLst/>
            <a:rect l="l" t="t" r="r" b="b"/>
            <a:pathLst>
              <a:path w="3027304" h="5137912">
                <a:moveTo>
                  <a:pt x="0" y="0"/>
                </a:moveTo>
                <a:lnTo>
                  <a:pt x="3027304" y="0"/>
                </a:lnTo>
                <a:lnTo>
                  <a:pt x="3027304" y="5137912"/>
                </a:lnTo>
                <a:lnTo>
                  <a:pt x="0" y="513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l="-13499"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60" name="Freeform 20">
            <a:extLst>
              <a:ext uri="{FF2B5EF4-FFF2-40B4-BE49-F238E27FC236}">
                <a16:creationId xmlns:a16="http://schemas.microsoft.com/office/drawing/2014/main" id="{8C5F68A3-72D6-439D-B387-A79EBB0CDC1C}"/>
              </a:ext>
            </a:extLst>
          </p:cNvPr>
          <p:cNvSpPr/>
          <p:nvPr/>
        </p:nvSpPr>
        <p:spPr>
          <a:xfrm>
            <a:off x="206680" y="179338"/>
            <a:ext cx="1317320" cy="1154162"/>
          </a:xfrm>
          <a:custGeom>
            <a:avLst/>
            <a:gdLst/>
            <a:ahLst/>
            <a:cxnLst/>
            <a:rect l="l" t="t" r="r" b="b"/>
            <a:pathLst>
              <a:path w="1768550" h="1584700">
                <a:moveTo>
                  <a:pt x="0" y="0"/>
                </a:moveTo>
                <a:lnTo>
                  <a:pt x="1768550" y="0"/>
                </a:lnTo>
                <a:lnTo>
                  <a:pt x="1768550" y="1584700"/>
                </a:lnTo>
                <a:lnTo>
                  <a:pt x="0" y="158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9811" r="-189023" b="-191671"/>
            </a:stretch>
          </a:blipFill>
        </p:spPr>
      </p:sp>
      <p:grpSp>
        <p:nvGrpSpPr>
          <p:cNvPr id="61" name="Group 13">
            <a:extLst>
              <a:ext uri="{FF2B5EF4-FFF2-40B4-BE49-F238E27FC236}">
                <a16:creationId xmlns:a16="http://schemas.microsoft.com/office/drawing/2014/main" id="{4AD6895A-A314-454C-8FCF-ABE7051ED63D}"/>
              </a:ext>
            </a:extLst>
          </p:cNvPr>
          <p:cNvGrpSpPr/>
          <p:nvPr/>
        </p:nvGrpSpPr>
        <p:grpSpPr>
          <a:xfrm>
            <a:off x="0" y="9796054"/>
            <a:ext cx="564498" cy="529046"/>
            <a:chOff x="0" y="0"/>
            <a:chExt cx="812800" cy="812800"/>
          </a:xfrm>
          <a:solidFill>
            <a:srgbClr val="006600"/>
          </a:solidFill>
        </p:grpSpPr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DD90791E-3122-438D-8475-122879496C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63" name="TextBox 15">
              <a:extLst>
                <a:ext uri="{FF2B5EF4-FFF2-40B4-BE49-F238E27FC236}">
                  <a16:creationId xmlns:a16="http://schemas.microsoft.com/office/drawing/2014/main" id="{1008ACA4-10E3-42A6-B17C-CA2D9F027B1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4" name="Group 13">
            <a:extLst>
              <a:ext uri="{FF2B5EF4-FFF2-40B4-BE49-F238E27FC236}">
                <a16:creationId xmlns:a16="http://schemas.microsoft.com/office/drawing/2014/main" id="{03403838-54F6-47DC-8D85-36C412CA66FE}"/>
              </a:ext>
            </a:extLst>
          </p:cNvPr>
          <p:cNvGrpSpPr/>
          <p:nvPr/>
        </p:nvGrpSpPr>
        <p:grpSpPr>
          <a:xfrm>
            <a:off x="564498" y="937042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65" name="Freeform 14">
              <a:extLst>
                <a:ext uri="{FF2B5EF4-FFF2-40B4-BE49-F238E27FC236}">
                  <a16:creationId xmlns:a16="http://schemas.microsoft.com/office/drawing/2014/main" id="{657C5C14-82A3-470C-A2AC-74A099348DD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66" name="TextBox 15">
              <a:extLst>
                <a:ext uri="{FF2B5EF4-FFF2-40B4-BE49-F238E27FC236}">
                  <a16:creationId xmlns:a16="http://schemas.microsoft.com/office/drawing/2014/main" id="{37C814FC-3622-4043-AD25-6B633273DD8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3">
                <a:lumMod val="40000"/>
                <a:lumOff val="60000"/>
              </a:schemeClr>
            </a:gs>
            <a:gs pos="100000">
              <a:schemeClr val="accent3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997103"/>
            <a:ext cx="18288000" cy="4289897"/>
            <a:chOff x="0" y="0"/>
            <a:chExt cx="2833290" cy="6646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664617"/>
            </a:xfrm>
            <a:custGeom>
              <a:avLst/>
              <a:gdLst/>
              <a:ahLst/>
              <a:cxnLst/>
              <a:rect l="l" t="t" r="r" b="b"/>
              <a:pathLst>
                <a:path w="2833290" h="664617">
                  <a:moveTo>
                    <a:pt x="0" y="0"/>
                  </a:moveTo>
                  <a:lnTo>
                    <a:pt x="2833290" y="0"/>
                  </a:lnTo>
                  <a:lnTo>
                    <a:pt x="2833290" y="664617"/>
                  </a:lnTo>
                  <a:lnTo>
                    <a:pt x="0" y="664617"/>
                  </a:lnTo>
                  <a:close/>
                </a:path>
              </a:pathLst>
            </a:custGeom>
            <a:blipFill>
              <a:blip r:embed="rId2"/>
              <a:stretch>
                <a:fillRect t="-109863" b="-10986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464258" y="9250615"/>
            <a:ext cx="2851876" cy="670334"/>
            <a:chOff x="0" y="0"/>
            <a:chExt cx="460762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7624" cy="812800"/>
            </a:xfrm>
            <a:custGeom>
              <a:avLst/>
              <a:gdLst/>
              <a:ahLst/>
              <a:cxnLst/>
              <a:rect l="l" t="t" r="r" b="b"/>
              <a:pathLst>
                <a:path w="4607624" h="812800">
                  <a:moveTo>
                    <a:pt x="0" y="0"/>
                  </a:moveTo>
                  <a:lnTo>
                    <a:pt x="4607624" y="0"/>
                  </a:lnTo>
                  <a:lnTo>
                    <a:pt x="46076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762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2222112" y="2081441"/>
            <a:ext cx="2636913" cy="7449605"/>
          </a:xfrm>
          <a:custGeom>
            <a:avLst/>
            <a:gdLst/>
            <a:ahLst/>
            <a:cxnLst/>
            <a:rect l="l" t="t" r="r" b="b"/>
            <a:pathLst>
              <a:path w="3027304" h="5137912">
                <a:moveTo>
                  <a:pt x="0" y="0"/>
                </a:moveTo>
                <a:lnTo>
                  <a:pt x="3027304" y="0"/>
                </a:lnTo>
                <a:lnTo>
                  <a:pt x="3027304" y="5137912"/>
                </a:lnTo>
                <a:lnTo>
                  <a:pt x="0" y="513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l="-13499"/>
            </a:stretch>
          </a:blipFill>
        </p:spPr>
      </p:sp>
      <p:sp>
        <p:nvSpPr>
          <p:cNvPr id="20" name="Freeform 20"/>
          <p:cNvSpPr/>
          <p:nvPr/>
        </p:nvSpPr>
        <p:spPr>
          <a:xfrm rot="16200000">
            <a:off x="13371662" y="2267245"/>
            <a:ext cx="3027304" cy="7449606"/>
          </a:xfrm>
          <a:custGeom>
            <a:avLst/>
            <a:gdLst/>
            <a:ahLst/>
            <a:cxnLst/>
            <a:rect l="l" t="t" r="r" b="b"/>
            <a:pathLst>
              <a:path w="3027304" h="5137912">
                <a:moveTo>
                  <a:pt x="0" y="0"/>
                </a:moveTo>
                <a:lnTo>
                  <a:pt x="3027304" y="0"/>
                </a:lnTo>
                <a:lnTo>
                  <a:pt x="3027304" y="5137912"/>
                </a:lnTo>
                <a:lnTo>
                  <a:pt x="0" y="513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l="-13499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-20782" y="4686300"/>
            <a:ext cx="7049636" cy="2369487"/>
            <a:chOff x="0" y="0"/>
            <a:chExt cx="1539025" cy="1026723"/>
          </a:xfrm>
          <a:solidFill>
            <a:srgbClr val="006600"/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39025" cy="1026723"/>
            </a:xfrm>
            <a:custGeom>
              <a:avLst/>
              <a:gdLst/>
              <a:ahLst/>
              <a:cxnLst/>
              <a:rect l="l" t="t" r="r" b="b"/>
              <a:pathLst>
                <a:path w="1539025" h="1026723">
                  <a:moveTo>
                    <a:pt x="0" y="0"/>
                  </a:moveTo>
                  <a:lnTo>
                    <a:pt x="1539025" y="0"/>
                  </a:lnTo>
                  <a:lnTo>
                    <a:pt x="1539025" y="1026723"/>
                  </a:lnTo>
                  <a:lnTo>
                    <a:pt x="0" y="1026723"/>
                  </a:lnTo>
                  <a:close/>
                </a:path>
              </a:pathLst>
            </a:custGeom>
            <a:grpFill/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539025" cy="106482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430000" y="4679013"/>
            <a:ext cx="6851871" cy="2369487"/>
            <a:chOff x="0" y="0"/>
            <a:chExt cx="1539025" cy="1026723"/>
          </a:xfrm>
          <a:solidFill>
            <a:srgbClr val="006600"/>
          </a:solidFill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39025" cy="1026723"/>
            </a:xfrm>
            <a:custGeom>
              <a:avLst/>
              <a:gdLst/>
              <a:ahLst/>
              <a:cxnLst/>
              <a:rect l="l" t="t" r="r" b="b"/>
              <a:pathLst>
                <a:path w="1539025" h="1026723">
                  <a:moveTo>
                    <a:pt x="0" y="0"/>
                  </a:moveTo>
                  <a:lnTo>
                    <a:pt x="1539025" y="0"/>
                  </a:lnTo>
                  <a:lnTo>
                    <a:pt x="1539025" y="1026723"/>
                  </a:lnTo>
                  <a:lnTo>
                    <a:pt x="0" y="1026723"/>
                  </a:lnTo>
                  <a:close/>
                </a:path>
              </a:pathLst>
            </a:custGeom>
            <a:grpFill/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539025" cy="106482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200400" y="4657590"/>
            <a:ext cx="548723" cy="36670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AF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662975" y="4657591"/>
            <a:ext cx="602587" cy="38603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AF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302857" y="5295900"/>
            <a:ext cx="4475423" cy="31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219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Perbengkelan</a:t>
            </a:r>
            <a:r>
              <a:rPr lang="en-US" sz="219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ALSINTAN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01194" y="5243213"/>
            <a:ext cx="4427423" cy="32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1"/>
              </a:lnSpc>
            </a:pPr>
            <a:r>
              <a:rPr lang="en-US" sz="23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Rice Milling Unit (RMU)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616658" y="9486900"/>
            <a:ext cx="1528342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265998" y="9486900"/>
            <a:ext cx="641002" cy="35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08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800388" y="1337689"/>
            <a:ext cx="10862587" cy="155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3"/>
              </a:lnSpc>
            </a:pPr>
            <a:r>
              <a:rPr lang="en-US" sz="89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Layanan</a:t>
            </a:r>
            <a:r>
              <a:rPr lang="en-US" sz="8900" b="1" dirty="0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 Kami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3313" y="5905500"/>
            <a:ext cx="7049636" cy="938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Menyediakan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Pelatihan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dan Pendidikan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Kepada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Petani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Tentang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Perawatan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Alat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Pertanian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,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manajemen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usaha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pertanian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, dan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inovasi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terkini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617424" y="5867948"/>
            <a:ext cx="6477022" cy="938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Menghasilkan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Beras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Kualitas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Unggul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,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dengan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menggunakan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teknologi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pertanian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inovatif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, dan strategi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pengelolaan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sumber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daya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alam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 yang </a:t>
            </a:r>
            <a:r>
              <a:rPr lang="en-US" sz="176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berkelanjutan</a:t>
            </a:r>
            <a:r>
              <a:rPr lang="en-US" sz="176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  <a:cs typeface="Raleway"/>
                <a:sym typeface="Raleway"/>
              </a:rPr>
              <a:t>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200400" y="4657590"/>
            <a:ext cx="602587" cy="40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5"/>
              </a:lnSpc>
            </a:pPr>
            <a:r>
              <a:rPr lang="en-US" sz="281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4.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713613" y="4610100"/>
            <a:ext cx="602587" cy="40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5"/>
              </a:lnSpc>
            </a:pPr>
            <a:r>
              <a:rPr lang="en-US" sz="281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5.</a:t>
            </a:r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E65EB677-24C6-4309-BB1D-37D9CD06DC1C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3" name="Freeform 20">
            <a:extLst>
              <a:ext uri="{FF2B5EF4-FFF2-40B4-BE49-F238E27FC236}">
                <a16:creationId xmlns:a16="http://schemas.microsoft.com/office/drawing/2014/main" id="{22AFCCD7-EFDF-4AC4-8982-45114AA8C9D4}"/>
              </a:ext>
            </a:extLst>
          </p:cNvPr>
          <p:cNvSpPr/>
          <p:nvPr/>
        </p:nvSpPr>
        <p:spPr>
          <a:xfrm>
            <a:off x="206680" y="179338"/>
            <a:ext cx="1317320" cy="1154162"/>
          </a:xfrm>
          <a:custGeom>
            <a:avLst/>
            <a:gdLst/>
            <a:ahLst/>
            <a:cxnLst/>
            <a:rect l="l" t="t" r="r" b="b"/>
            <a:pathLst>
              <a:path w="1768550" h="1584700">
                <a:moveTo>
                  <a:pt x="0" y="0"/>
                </a:moveTo>
                <a:lnTo>
                  <a:pt x="1768550" y="0"/>
                </a:lnTo>
                <a:lnTo>
                  <a:pt x="1768550" y="1584700"/>
                </a:lnTo>
                <a:lnTo>
                  <a:pt x="0" y="158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9811" r="-189023" b="-191671"/>
            </a:stretch>
          </a:blipFill>
        </p:spPr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E654EAD0-C2A6-453E-BA77-C1795A117C41}"/>
              </a:ext>
            </a:extLst>
          </p:cNvPr>
          <p:cNvSpPr/>
          <p:nvPr/>
        </p:nvSpPr>
        <p:spPr>
          <a:xfrm rot="16200000" flipH="1" flipV="1">
            <a:off x="2072443" y="1958144"/>
            <a:ext cx="2713111" cy="7772399"/>
          </a:xfrm>
          <a:custGeom>
            <a:avLst/>
            <a:gdLst/>
            <a:ahLst/>
            <a:cxnLst/>
            <a:rect l="l" t="t" r="r" b="b"/>
            <a:pathLst>
              <a:path w="3027304" h="5137912">
                <a:moveTo>
                  <a:pt x="0" y="0"/>
                </a:moveTo>
                <a:lnTo>
                  <a:pt x="3027304" y="0"/>
                </a:lnTo>
                <a:lnTo>
                  <a:pt x="3027304" y="5137912"/>
                </a:lnTo>
                <a:lnTo>
                  <a:pt x="0" y="513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l="-13499"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45" name="Freeform 20">
            <a:extLst>
              <a:ext uri="{FF2B5EF4-FFF2-40B4-BE49-F238E27FC236}">
                <a16:creationId xmlns:a16="http://schemas.microsoft.com/office/drawing/2014/main" id="{F4CD6950-252D-45EB-BBB0-E7EDC96B04EA}"/>
              </a:ext>
            </a:extLst>
          </p:cNvPr>
          <p:cNvSpPr/>
          <p:nvPr/>
        </p:nvSpPr>
        <p:spPr>
          <a:xfrm rot="16200000" flipH="1" flipV="1">
            <a:off x="13677389" y="2133090"/>
            <a:ext cx="2533615" cy="7449606"/>
          </a:xfrm>
          <a:custGeom>
            <a:avLst/>
            <a:gdLst/>
            <a:ahLst/>
            <a:cxnLst/>
            <a:rect l="l" t="t" r="r" b="b"/>
            <a:pathLst>
              <a:path w="3027304" h="5137912">
                <a:moveTo>
                  <a:pt x="0" y="0"/>
                </a:moveTo>
                <a:lnTo>
                  <a:pt x="3027304" y="0"/>
                </a:lnTo>
                <a:lnTo>
                  <a:pt x="3027304" y="5137912"/>
                </a:lnTo>
                <a:lnTo>
                  <a:pt x="0" y="513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l="-1349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0">
              <a:schemeClr val="accent3">
                <a:lumMod val="75000"/>
              </a:schemeClr>
            </a:gs>
            <a:gs pos="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316200" y="9226914"/>
            <a:ext cx="2971800" cy="684225"/>
            <a:chOff x="0" y="0"/>
            <a:chExt cx="4607624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7624" cy="812800"/>
            </a:xfrm>
            <a:custGeom>
              <a:avLst/>
              <a:gdLst/>
              <a:ahLst/>
              <a:cxnLst/>
              <a:rect l="l" t="t" r="r" b="b"/>
              <a:pathLst>
                <a:path w="4607624" h="812800">
                  <a:moveTo>
                    <a:pt x="0" y="0"/>
                  </a:moveTo>
                  <a:lnTo>
                    <a:pt x="4607624" y="0"/>
                  </a:lnTo>
                  <a:lnTo>
                    <a:pt x="46076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0762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866725" y="0"/>
            <a:ext cx="421275" cy="42127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6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45451" y="42127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866725" y="842549"/>
            <a:ext cx="421275" cy="4212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66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57604" y="2648710"/>
            <a:ext cx="5375266" cy="2494790"/>
            <a:chOff x="0" y="0"/>
            <a:chExt cx="1539025" cy="7142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39025" cy="714299"/>
            </a:xfrm>
            <a:custGeom>
              <a:avLst/>
              <a:gdLst/>
              <a:ahLst/>
              <a:cxnLst/>
              <a:rect l="l" t="t" r="r" b="b"/>
              <a:pathLst>
                <a:path w="1539025" h="714299">
                  <a:moveTo>
                    <a:pt x="144029" y="0"/>
                  </a:moveTo>
                  <a:lnTo>
                    <a:pt x="1394997" y="0"/>
                  </a:lnTo>
                  <a:cubicBezTo>
                    <a:pt x="1433196" y="0"/>
                    <a:pt x="1469830" y="15174"/>
                    <a:pt x="1496840" y="42185"/>
                  </a:cubicBezTo>
                  <a:cubicBezTo>
                    <a:pt x="1523851" y="69196"/>
                    <a:pt x="1539025" y="105830"/>
                    <a:pt x="1539025" y="144029"/>
                  </a:cubicBezTo>
                  <a:lnTo>
                    <a:pt x="1539025" y="570270"/>
                  </a:lnTo>
                  <a:cubicBezTo>
                    <a:pt x="1539025" y="649815"/>
                    <a:pt x="1474542" y="714299"/>
                    <a:pt x="1394997" y="714299"/>
                  </a:cubicBezTo>
                  <a:lnTo>
                    <a:pt x="144029" y="714299"/>
                  </a:lnTo>
                  <a:cubicBezTo>
                    <a:pt x="105830" y="714299"/>
                    <a:pt x="69196" y="699124"/>
                    <a:pt x="42185" y="672114"/>
                  </a:cubicBezTo>
                  <a:cubicBezTo>
                    <a:pt x="15174" y="645103"/>
                    <a:pt x="0" y="608469"/>
                    <a:pt x="0" y="570270"/>
                  </a:cubicBezTo>
                  <a:lnTo>
                    <a:pt x="0" y="144029"/>
                  </a:lnTo>
                  <a:cubicBezTo>
                    <a:pt x="0" y="105830"/>
                    <a:pt x="15174" y="69196"/>
                    <a:pt x="42185" y="42185"/>
                  </a:cubicBezTo>
                  <a:cubicBezTo>
                    <a:pt x="69196" y="15174"/>
                    <a:pt x="105830" y="0"/>
                    <a:pt x="144029" y="0"/>
                  </a:cubicBezTo>
                  <a:close/>
                </a:path>
              </a:pathLst>
            </a:custGeom>
            <a:solidFill>
              <a:srgbClr val="006600"/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539025" cy="752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873874" y="2648710"/>
            <a:ext cx="644460" cy="64446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AF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766290" y="3459068"/>
            <a:ext cx="487103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POC </a:t>
            </a: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Tasban</a:t>
            </a: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Nursery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464258" y="9457032"/>
            <a:ext cx="1528342" cy="2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962" dirty="0">
                <a:solidFill>
                  <a:srgbClr val="373900"/>
                </a:solidFill>
                <a:latin typeface="Raleway"/>
                <a:ea typeface="Raleway"/>
                <a:cs typeface="Raleway"/>
                <a:sym typeface="Raleway"/>
              </a:rPr>
              <a:t>Halaman -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113598" y="9435897"/>
            <a:ext cx="641002" cy="35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 b="1" i="1" dirty="0">
                <a:solidFill>
                  <a:srgbClr val="9B9100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09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02469" y="819150"/>
            <a:ext cx="11097956" cy="155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3"/>
              </a:lnSpc>
            </a:pPr>
            <a:r>
              <a:rPr lang="en-US" sz="8900" b="1" dirty="0" err="1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Jalinan</a:t>
            </a:r>
            <a:r>
              <a:rPr lang="en-US" sz="8900" b="1" dirty="0">
                <a:solidFill>
                  <a:srgbClr val="373900"/>
                </a:solidFill>
                <a:latin typeface="Mont Bold"/>
                <a:ea typeface="Mont Bold"/>
                <a:cs typeface="Mont Bold"/>
                <a:sym typeface="Mont Bold"/>
              </a:rPr>
              <a:t> Kerjasama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73874" y="2725029"/>
            <a:ext cx="644460" cy="42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3014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2.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78510" y="2610237"/>
            <a:ext cx="5375266" cy="2494790"/>
            <a:chOff x="0" y="0"/>
            <a:chExt cx="1539025" cy="71429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539025" cy="714299"/>
            </a:xfrm>
            <a:custGeom>
              <a:avLst/>
              <a:gdLst/>
              <a:ahLst/>
              <a:cxnLst/>
              <a:rect l="l" t="t" r="r" b="b"/>
              <a:pathLst>
                <a:path w="1539025" h="714299">
                  <a:moveTo>
                    <a:pt x="144029" y="0"/>
                  </a:moveTo>
                  <a:lnTo>
                    <a:pt x="1394997" y="0"/>
                  </a:lnTo>
                  <a:cubicBezTo>
                    <a:pt x="1433196" y="0"/>
                    <a:pt x="1469830" y="15174"/>
                    <a:pt x="1496840" y="42185"/>
                  </a:cubicBezTo>
                  <a:cubicBezTo>
                    <a:pt x="1523851" y="69196"/>
                    <a:pt x="1539025" y="105830"/>
                    <a:pt x="1539025" y="144029"/>
                  </a:cubicBezTo>
                  <a:lnTo>
                    <a:pt x="1539025" y="570270"/>
                  </a:lnTo>
                  <a:cubicBezTo>
                    <a:pt x="1539025" y="649815"/>
                    <a:pt x="1474542" y="714299"/>
                    <a:pt x="1394997" y="714299"/>
                  </a:cubicBezTo>
                  <a:lnTo>
                    <a:pt x="144029" y="714299"/>
                  </a:lnTo>
                  <a:cubicBezTo>
                    <a:pt x="105830" y="714299"/>
                    <a:pt x="69196" y="699124"/>
                    <a:pt x="42185" y="672114"/>
                  </a:cubicBezTo>
                  <a:cubicBezTo>
                    <a:pt x="15174" y="645103"/>
                    <a:pt x="0" y="608469"/>
                    <a:pt x="0" y="570270"/>
                  </a:cubicBezTo>
                  <a:lnTo>
                    <a:pt x="0" y="144029"/>
                  </a:lnTo>
                  <a:cubicBezTo>
                    <a:pt x="0" y="105830"/>
                    <a:pt x="15174" y="69196"/>
                    <a:pt x="42185" y="42185"/>
                  </a:cubicBezTo>
                  <a:cubicBezTo>
                    <a:pt x="69196" y="15174"/>
                    <a:pt x="105830" y="0"/>
                    <a:pt x="1440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539025" cy="752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258008" y="2618501"/>
            <a:ext cx="644460" cy="674669"/>
            <a:chOff x="0" y="-38100"/>
            <a:chExt cx="812800" cy="850900"/>
          </a:xfrm>
          <a:solidFill>
            <a:srgbClr val="006600"/>
          </a:solidFill>
        </p:grpSpPr>
        <p:sp>
          <p:nvSpPr>
            <p:cNvPr id="32" name="Freeform 32"/>
            <p:cNvSpPr/>
            <p:nvPr/>
          </p:nvSpPr>
          <p:spPr>
            <a:xfrm>
              <a:off x="119553" y="0"/>
              <a:ext cx="693247" cy="67414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199677" y="3456155"/>
            <a:ext cx="276112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649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UPJA  -  </a:t>
            </a:r>
            <a:r>
              <a:rPr lang="en-US" sz="2649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Maxxi</a:t>
            </a:r>
            <a:endParaRPr lang="en-US" sz="2649" dirty="0">
              <a:solidFill>
                <a:schemeClr val="bg1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3305404" y="2712442"/>
            <a:ext cx="644460" cy="42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3014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2070995" y="2648710"/>
            <a:ext cx="5375266" cy="2494790"/>
            <a:chOff x="0" y="0"/>
            <a:chExt cx="1539025" cy="71429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539025" cy="714299"/>
            </a:xfrm>
            <a:custGeom>
              <a:avLst/>
              <a:gdLst/>
              <a:ahLst/>
              <a:cxnLst/>
              <a:rect l="l" t="t" r="r" b="b"/>
              <a:pathLst>
                <a:path w="1539025" h="714299">
                  <a:moveTo>
                    <a:pt x="144029" y="0"/>
                  </a:moveTo>
                  <a:lnTo>
                    <a:pt x="1394997" y="0"/>
                  </a:lnTo>
                  <a:cubicBezTo>
                    <a:pt x="1433196" y="0"/>
                    <a:pt x="1469830" y="15174"/>
                    <a:pt x="1496840" y="42185"/>
                  </a:cubicBezTo>
                  <a:cubicBezTo>
                    <a:pt x="1523851" y="69196"/>
                    <a:pt x="1539025" y="105830"/>
                    <a:pt x="1539025" y="144029"/>
                  </a:cubicBezTo>
                  <a:lnTo>
                    <a:pt x="1539025" y="570270"/>
                  </a:lnTo>
                  <a:cubicBezTo>
                    <a:pt x="1539025" y="649815"/>
                    <a:pt x="1474542" y="714299"/>
                    <a:pt x="1394997" y="714299"/>
                  </a:cubicBezTo>
                  <a:lnTo>
                    <a:pt x="144029" y="714299"/>
                  </a:lnTo>
                  <a:cubicBezTo>
                    <a:pt x="105830" y="714299"/>
                    <a:pt x="69196" y="699124"/>
                    <a:pt x="42185" y="672114"/>
                  </a:cubicBezTo>
                  <a:cubicBezTo>
                    <a:pt x="15174" y="645103"/>
                    <a:pt x="0" y="608469"/>
                    <a:pt x="0" y="570270"/>
                  </a:cubicBezTo>
                  <a:lnTo>
                    <a:pt x="0" y="144029"/>
                  </a:lnTo>
                  <a:cubicBezTo>
                    <a:pt x="0" y="105830"/>
                    <a:pt x="15174" y="69196"/>
                    <a:pt x="42185" y="42185"/>
                  </a:cubicBezTo>
                  <a:cubicBezTo>
                    <a:pt x="69196" y="15174"/>
                    <a:pt x="105830" y="0"/>
                    <a:pt x="1440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1539025" cy="752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487266" y="2648710"/>
            <a:ext cx="644460" cy="644460"/>
            <a:chOff x="0" y="0"/>
            <a:chExt cx="812800" cy="812800"/>
          </a:xfrm>
          <a:solidFill>
            <a:srgbClr val="006600"/>
          </a:solidFill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2379682" y="3459068"/>
            <a:ext cx="487103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24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Poktan</a:t>
            </a:r>
            <a:r>
              <a:rPr lang="en-US" sz="24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Gubuk</a:t>
            </a:r>
            <a:r>
              <a:rPr lang="en-US" sz="2400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Inovasi</a:t>
            </a:r>
            <a:endParaRPr lang="en-US" sz="2400" b="1" dirty="0">
              <a:solidFill>
                <a:schemeClr val="bg1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4487266" y="2725029"/>
            <a:ext cx="644460" cy="42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3014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3.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3609762" y="5821826"/>
            <a:ext cx="5375266" cy="2483919"/>
            <a:chOff x="0" y="0"/>
            <a:chExt cx="1539025" cy="71118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539025" cy="711186"/>
            </a:xfrm>
            <a:custGeom>
              <a:avLst/>
              <a:gdLst/>
              <a:ahLst/>
              <a:cxnLst/>
              <a:rect l="l" t="t" r="r" b="b"/>
              <a:pathLst>
                <a:path w="1539025" h="711186">
                  <a:moveTo>
                    <a:pt x="144029" y="0"/>
                  </a:moveTo>
                  <a:lnTo>
                    <a:pt x="1394997" y="0"/>
                  </a:lnTo>
                  <a:cubicBezTo>
                    <a:pt x="1433196" y="0"/>
                    <a:pt x="1469830" y="15174"/>
                    <a:pt x="1496840" y="42185"/>
                  </a:cubicBezTo>
                  <a:cubicBezTo>
                    <a:pt x="1523851" y="69196"/>
                    <a:pt x="1539025" y="105830"/>
                    <a:pt x="1539025" y="144029"/>
                  </a:cubicBezTo>
                  <a:lnTo>
                    <a:pt x="1539025" y="567158"/>
                  </a:lnTo>
                  <a:cubicBezTo>
                    <a:pt x="1539025" y="605356"/>
                    <a:pt x="1523851" y="641991"/>
                    <a:pt x="1496840" y="669001"/>
                  </a:cubicBezTo>
                  <a:cubicBezTo>
                    <a:pt x="1469830" y="696012"/>
                    <a:pt x="1433196" y="711186"/>
                    <a:pt x="1394997" y="711186"/>
                  </a:cubicBezTo>
                  <a:lnTo>
                    <a:pt x="144029" y="711186"/>
                  </a:lnTo>
                  <a:cubicBezTo>
                    <a:pt x="64484" y="711186"/>
                    <a:pt x="0" y="646702"/>
                    <a:pt x="0" y="567158"/>
                  </a:cubicBezTo>
                  <a:lnTo>
                    <a:pt x="0" y="144029"/>
                  </a:lnTo>
                  <a:cubicBezTo>
                    <a:pt x="0" y="105830"/>
                    <a:pt x="15174" y="69196"/>
                    <a:pt x="42185" y="42185"/>
                  </a:cubicBezTo>
                  <a:cubicBezTo>
                    <a:pt x="69196" y="15174"/>
                    <a:pt x="105830" y="0"/>
                    <a:pt x="144029" y="0"/>
                  </a:cubicBezTo>
                  <a:close/>
                </a:path>
              </a:pathLst>
            </a:custGeom>
            <a:solidFill>
              <a:srgbClr val="006600"/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539025" cy="749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026032" y="5821826"/>
            <a:ext cx="644460" cy="644460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AF00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3918448" y="6632183"/>
            <a:ext cx="4871038" cy="64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BPSBPTH </a:t>
            </a: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Jawa</a:t>
            </a: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Barat</a:t>
            </a:r>
          </a:p>
          <a:p>
            <a:pPr algn="ctr">
              <a:lnSpc>
                <a:spcPts val="2514"/>
              </a:lnSpc>
            </a:pPr>
            <a:endParaRPr lang="en-US" sz="2349" b="1" dirty="0">
              <a:solidFill>
                <a:schemeClr val="bg1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6026032" y="5898144"/>
            <a:ext cx="644460" cy="42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3014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4.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9407181" y="5821826"/>
            <a:ext cx="5375266" cy="2483919"/>
            <a:chOff x="0" y="0"/>
            <a:chExt cx="1539025" cy="71118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539025" cy="711186"/>
            </a:xfrm>
            <a:custGeom>
              <a:avLst/>
              <a:gdLst/>
              <a:ahLst/>
              <a:cxnLst/>
              <a:rect l="l" t="t" r="r" b="b"/>
              <a:pathLst>
                <a:path w="1539025" h="711186">
                  <a:moveTo>
                    <a:pt x="144029" y="0"/>
                  </a:moveTo>
                  <a:lnTo>
                    <a:pt x="1394997" y="0"/>
                  </a:lnTo>
                  <a:cubicBezTo>
                    <a:pt x="1433196" y="0"/>
                    <a:pt x="1469830" y="15174"/>
                    <a:pt x="1496840" y="42185"/>
                  </a:cubicBezTo>
                  <a:cubicBezTo>
                    <a:pt x="1523851" y="69196"/>
                    <a:pt x="1539025" y="105830"/>
                    <a:pt x="1539025" y="144029"/>
                  </a:cubicBezTo>
                  <a:lnTo>
                    <a:pt x="1539025" y="567158"/>
                  </a:lnTo>
                  <a:cubicBezTo>
                    <a:pt x="1539025" y="605356"/>
                    <a:pt x="1523851" y="641991"/>
                    <a:pt x="1496840" y="669001"/>
                  </a:cubicBezTo>
                  <a:cubicBezTo>
                    <a:pt x="1469830" y="696012"/>
                    <a:pt x="1433196" y="711186"/>
                    <a:pt x="1394997" y="711186"/>
                  </a:cubicBezTo>
                  <a:lnTo>
                    <a:pt x="144029" y="711186"/>
                  </a:lnTo>
                  <a:cubicBezTo>
                    <a:pt x="64484" y="711186"/>
                    <a:pt x="0" y="646702"/>
                    <a:pt x="0" y="567158"/>
                  </a:cubicBezTo>
                  <a:lnTo>
                    <a:pt x="0" y="144029"/>
                  </a:lnTo>
                  <a:cubicBezTo>
                    <a:pt x="0" y="105830"/>
                    <a:pt x="15174" y="69196"/>
                    <a:pt x="42185" y="42185"/>
                  </a:cubicBezTo>
                  <a:cubicBezTo>
                    <a:pt x="69196" y="15174"/>
                    <a:pt x="105830" y="0"/>
                    <a:pt x="144029" y="0"/>
                  </a:cubicBezTo>
                  <a:close/>
                </a:path>
              </a:pathLst>
            </a:custGeom>
            <a:solidFill>
              <a:srgbClr val="006600"/>
            </a:solidFill>
            <a:ln w="38100" cap="rnd">
              <a:solidFill>
                <a:srgbClr val="758015"/>
              </a:solidFill>
              <a:prstDash val="solid"/>
              <a:round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1539025" cy="749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1823451" y="5821826"/>
            <a:ext cx="644460" cy="644460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AF00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9715867" y="6632183"/>
            <a:ext cx="487103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Anggota</a:t>
            </a:r>
            <a:r>
              <a:rPr lang="en-US" sz="2349" b="1" dirty="0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349" b="1" dirty="0" err="1">
                <a:solidFill>
                  <a:schemeClr val="bg1"/>
                </a:solidFill>
                <a:latin typeface="Raleway Bold"/>
                <a:ea typeface="Raleway Bold"/>
                <a:cs typeface="Raleway Bold"/>
                <a:sym typeface="Raleway Bold"/>
              </a:rPr>
              <a:t>Koperasi</a:t>
            </a:r>
            <a:endParaRPr lang="en-US" sz="2349" b="1" dirty="0">
              <a:solidFill>
                <a:schemeClr val="bg1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1823451" y="5898144"/>
            <a:ext cx="644460" cy="42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3014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448761" y="4059841"/>
            <a:ext cx="4161221" cy="76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</a:pP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Penyediaan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Jasa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Penyewaan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Alsintan</a:t>
            </a:r>
            <a:endParaRPr lang="en-US" sz="2179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7121199" y="4031266"/>
            <a:ext cx="4161221" cy="76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</a:pP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Penyediaan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Saprotan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Dengan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Formula 100+ 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2919814" y="4031266"/>
            <a:ext cx="4161221" cy="76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</a:pP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Penyediaan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Bibit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(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Tambulampot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216784" y="7219516"/>
            <a:ext cx="4161221" cy="36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</a:pP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Penangkaran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Benih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Padi</a:t>
            </a:r>
            <a:endParaRPr lang="en-US" sz="2179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10070775" y="7204381"/>
            <a:ext cx="4161221" cy="76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</a:pP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Pembuatan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Pupuk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Organik</a:t>
            </a:r>
            <a:r>
              <a:rPr lang="en-US" sz="2179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79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Padat</a:t>
            </a:r>
            <a:endParaRPr lang="en-US" sz="2179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" name="Rectangle 33">
            <a:extLst>
              <a:ext uri="{FF2B5EF4-FFF2-40B4-BE49-F238E27FC236}">
                <a16:creationId xmlns:a16="http://schemas.microsoft.com/office/drawing/2014/main" id="{2A73CF69-7ABE-42FF-8505-E945ECD49810}"/>
              </a:ext>
            </a:extLst>
          </p:cNvPr>
          <p:cNvSpPr/>
          <p:nvPr/>
        </p:nvSpPr>
        <p:spPr>
          <a:xfrm>
            <a:off x="-59139" y="9950225"/>
            <a:ext cx="18991375" cy="756487"/>
          </a:xfrm>
          <a:custGeom>
            <a:avLst/>
            <a:gdLst>
              <a:gd name="connsiteX0" fmla="*/ 0 w 7478355"/>
              <a:gd name="connsiteY0" fmla="*/ 0 h 829626"/>
              <a:gd name="connsiteX1" fmla="*/ 7478355 w 7478355"/>
              <a:gd name="connsiteY1" fmla="*/ 0 h 829626"/>
              <a:gd name="connsiteX2" fmla="*/ 7478355 w 7478355"/>
              <a:gd name="connsiteY2" fmla="*/ 829626 h 829626"/>
              <a:gd name="connsiteX3" fmla="*/ 0 w 7478355"/>
              <a:gd name="connsiteY3" fmla="*/ 829626 h 829626"/>
              <a:gd name="connsiteX4" fmla="*/ 0 w 7478355"/>
              <a:gd name="connsiteY4" fmla="*/ 0 h 829626"/>
              <a:gd name="connsiteX0" fmla="*/ 0 w 7713882"/>
              <a:gd name="connsiteY0" fmla="*/ 0 h 1231408"/>
              <a:gd name="connsiteX1" fmla="*/ 7478355 w 7713882"/>
              <a:gd name="connsiteY1" fmla="*/ 0 h 1231408"/>
              <a:gd name="connsiteX2" fmla="*/ 7713882 w 7713882"/>
              <a:gd name="connsiteY2" fmla="*/ 1231408 h 1231408"/>
              <a:gd name="connsiteX3" fmla="*/ 0 w 7713882"/>
              <a:gd name="connsiteY3" fmla="*/ 829626 h 1231408"/>
              <a:gd name="connsiteX4" fmla="*/ 0 w 7713882"/>
              <a:gd name="connsiteY4" fmla="*/ 0 h 123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3882" h="1231408">
                <a:moveTo>
                  <a:pt x="0" y="0"/>
                </a:moveTo>
                <a:lnTo>
                  <a:pt x="7478355" y="0"/>
                </a:lnTo>
                <a:lnTo>
                  <a:pt x="7713882" y="1231408"/>
                </a:lnTo>
                <a:lnTo>
                  <a:pt x="0" y="8296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66" name="Group 11">
            <a:extLst>
              <a:ext uri="{FF2B5EF4-FFF2-40B4-BE49-F238E27FC236}">
                <a16:creationId xmlns:a16="http://schemas.microsoft.com/office/drawing/2014/main" id="{A99BABE2-1A23-454C-BAF5-77380FC574DD}"/>
              </a:ext>
            </a:extLst>
          </p:cNvPr>
          <p:cNvGrpSpPr/>
          <p:nvPr/>
        </p:nvGrpSpPr>
        <p:grpSpPr>
          <a:xfrm>
            <a:off x="0" y="9903825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67" name="Freeform 12">
              <a:extLst>
                <a:ext uri="{FF2B5EF4-FFF2-40B4-BE49-F238E27FC236}">
                  <a16:creationId xmlns:a16="http://schemas.microsoft.com/office/drawing/2014/main" id="{B5F55BC8-FF4D-4C8C-8563-B878A02DA7D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68" name="TextBox 13">
              <a:extLst>
                <a:ext uri="{FF2B5EF4-FFF2-40B4-BE49-F238E27FC236}">
                  <a16:creationId xmlns:a16="http://schemas.microsoft.com/office/drawing/2014/main" id="{4346BE88-C46C-40CD-BE3E-0073522CD38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9" name="Group 11">
            <a:extLst>
              <a:ext uri="{FF2B5EF4-FFF2-40B4-BE49-F238E27FC236}">
                <a16:creationId xmlns:a16="http://schemas.microsoft.com/office/drawing/2014/main" id="{B973A120-F1EB-4D81-AED3-B74AB58A8F72}"/>
              </a:ext>
            </a:extLst>
          </p:cNvPr>
          <p:cNvGrpSpPr/>
          <p:nvPr/>
        </p:nvGrpSpPr>
        <p:grpSpPr>
          <a:xfrm>
            <a:off x="421275" y="9482550"/>
            <a:ext cx="421275" cy="421275"/>
            <a:chOff x="0" y="0"/>
            <a:chExt cx="812800" cy="812800"/>
          </a:xfrm>
          <a:solidFill>
            <a:srgbClr val="006600"/>
          </a:solidFill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49F73F9C-658B-48BA-B8A3-2D17F8A0C8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71" name="TextBox 13">
              <a:extLst>
                <a:ext uri="{FF2B5EF4-FFF2-40B4-BE49-F238E27FC236}">
                  <a16:creationId xmlns:a16="http://schemas.microsoft.com/office/drawing/2014/main" id="{5C82D75C-1C5F-4357-945E-80DA0E467EB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610</Words>
  <Application>Microsoft Office PowerPoint</Application>
  <PresentationFormat>Custom</PresentationFormat>
  <Paragraphs>125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Roboto Bk</vt:lpstr>
      <vt:lpstr>Open Sans ExtraBold</vt:lpstr>
      <vt:lpstr>Mont Bold Italics</vt:lpstr>
      <vt:lpstr>Mont Bold</vt:lpstr>
      <vt:lpstr>Segoe UI Black</vt:lpstr>
      <vt:lpstr>Raleway</vt:lpstr>
      <vt:lpstr>Open Sans SemiCondensed ExtraBo</vt:lpstr>
      <vt:lpstr>Raleway Bold</vt:lpstr>
      <vt:lpstr>Calibri</vt:lpstr>
      <vt:lpstr>Sitka Text</vt:lpstr>
      <vt:lpstr>Aleo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Hijau Sederhana Profil Perusahaan Pertanian Presentasi</dc:title>
  <cp:lastModifiedBy>Panji</cp:lastModifiedBy>
  <cp:revision>68</cp:revision>
  <dcterms:created xsi:type="dcterms:W3CDTF">2006-08-16T00:00:00Z</dcterms:created>
  <dcterms:modified xsi:type="dcterms:W3CDTF">2025-01-30T00:51:28Z</dcterms:modified>
  <dc:identifier>DAGc-ofuHL0</dc:identifier>
</cp:coreProperties>
</file>